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60" r:id="rId3"/>
  </p:sldMasterIdLst>
  <p:notesMasterIdLst>
    <p:notesMasterId r:id="rId63"/>
  </p:notesMasterIdLst>
  <p:sldIdLst>
    <p:sldId id="302" r:id="rId4"/>
    <p:sldId id="516" r:id="rId5"/>
    <p:sldId id="497" r:id="rId6"/>
    <p:sldId id="585" r:id="rId7"/>
    <p:sldId id="411" r:id="rId8"/>
    <p:sldId id="364" r:id="rId9"/>
    <p:sldId id="874" r:id="rId10"/>
    <p:sldId id="929" r:id="rId11"/>
    <p:sldId id="876" r:id="rId12"/>
    <p:sldId id="424" r:id="rId13"/>
    <p:sldId id="875" r:id="rId14"/>
    <p:sldId id="878" r:id="rId15"/>
    <p:sldId id="877" r:id="rId16"/>
    <p:sldId id="917" r:id="rId17"/>
    <p:sldId id="918" r:id="rId18"/>
    <p:sldId id="919" r:id="rId19"/>
    <p:sldId id="920" r:id="rId20"/>
    <p:sldId id="921" r:id="rId21"/>
    <p:sldId id="922" r:id="rId22"/>
    <p:sldId id="923" r:id="rId23"/>
    <p:sldId id="924" r:id="rId24"/>
    <p:sldId id="925" r:id="rId25"/>
    <p:sldId id="927" r:id="rId26"/>
    <p:sldId id="731" r:id="rId27"/>
    <p:sldId id="730" r:id="rId28"/>
    <p:sldId id="928" r:id="rId29"/>
    <p:sldId id="406" r:id="rId30"/>
    <p:sldId id="931" r:id="rId31"/>
    <p:sldId id="930" r:id="rId32"/>
    <p:sldId id="933" r:id="rId33"/>
    <p:sldId id="932" r:id="rId34"/>
    <p:sldId id="934" r:id="rId35"/>
    <p:sldId id="935" r:id="rId36"/>
    <p:sldId id="936" r:id="rId37"/>
    <p:sldId id="937" r:id="rId38"/>
    <p:sldId id="953" r:id="rId39"/>
    <p:sldId id="954" r:id="rId40"/>
    <p:sldId id="955" r:id="rId41"/>
    <p:sldId id="956" r:id="rId42"/>
    <p:sldId id="957" r:id="rId43"/>
    <p:sldId id="958" r:id="rId44"/>
    <p:sldId id="959" r:id="rId45"/>
    <p:sldId id="960" r:id="rId46"/>
    <p:sldId id="961" r:id="rId47"/>
    <p:sldId id="962" r:id="rId48"/>
    <p:sldId id="964" r:id="rId49"/>
    <p:sldId id="965" r:id="rId50"/>
    <p:sldId id="966" r:id="rId51"/>
    <p:sldId id="967" r:id="rId52"/>
    <p:sldId id="968" r:id="rId53"/>
    <p:sldId id="969" r:id="rId54"/>
    <p:sldId id="970" r:id="rId55"/>
    <p:sldId id="971" r:id="rId56"/>
    <p:sldId id="972" r:id="rId57"/>
    <p:sldId id="973" r:id="rId58"/>
    <p:sldId id="975" r:id="rId59"/>
    <p:sldId id="976" r:id="rId60"/>
    <p:sldId id="978" r:id="rId61"/>
    <p:sldId id="977" r:id="rId6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D4E79"/>
    <a:srgbClr val="FF40FF"/>
    <a:srgbClr val="0432FF"/>
    <a:srgbClr val="5188BF"/>
    <a:srgbClr val="00FA00"/>
    <a:srgbClr val="FCBE01"/>
    <a:srgbClr val="FFE8CB"/>
    <a:srgbClr val="FFF4E7"/>
    <a:srgbClr val="F2E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5" autoAdjust="0"/>
    <p:restoredTop sz="76944" autoAdjust="0"/>
  </p:normalViewPr>
  <p:slideViewPr>
    <p:cSldViewPr snapToGrid="0">
      <p:cViewPr varScale="1">
        <p:scale>
          <a:sx n="73" d="100"/>
          <a:sy n="73" d="100"/>
        </p:scale>
        <p:origin x="2220" y="3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5A9AD-AD87-48C0-8E9D-99481987F253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A54C2-C155-401B-88BE-B08BCC95FB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1721DD-A392-4CD4-A92D-EF6487C6B6A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/>
              <a:t>If we can estimate the model the noise in an image is based on this will help us to figure out how to restore the image</a:t>
            </a:r>
          </a:p>
          <a:p>
            <a:pPr eaLnBrk="1" hangingPunct="1"/>
            <a:endParaRPr lang="en-GB" altLang="zh-CN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7966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latin typeface="Garamond" panose="02020404030301010803" pitchFamily="18" charset="0"/>
              </a:rPr>
              <a:t> Forensic application</a:t>
            </a:r>
            <a:endParaRPr lang="zh-CN" altLang="en-US" sz="1200" dirty="0">
              <a:latin typeface="Garamond" panose="02020404030301010803" pitchFamily="18" charset="0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518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差不多是</a:t>
            </a:r>
            <a:r>
              <a:rPr lang="zh-CN" altLang="en-US" dirty="0">
                <a:sym typeface="+mn-ea"/>
              </a:rPr>
              <a:t>算术均值滤波的倒数</a:t>
            </a:r>
          </a:p>
          <a:p>
            <a:r>
              <a:rPr lang="zh-CN" altLang="en-US" dirty="0">
                <a:sym typeface="+mn-ea"/>
              </a:rPr>
              <a:t>胡椒噪声的</a:t>
            </a:r>
            <a:r>
              <a:rPr lang="en-US" altLang="zh-CN" dirty="0">
                <a:sym typeface="+mn-ea"/>
              </a:rPr>
              <a:t>g(r,c)=0</a:t>
            </a:r>
            <a:r>
              <a:rPr lang="zh-CN" altLang="en-US" dirty="0">
                <a:sym typeface="+mn-ea"/>
              </a:rPr>
              <a:t>，所以谐波不能用。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强调与中值滤波器的不同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图</a:t>
            </a:r>
            <a:r>
              <a:rPr lang="en-US" altLang="zh-CN" dirty="0">
                <a:sym typeface="+mn-ea"/>
              </a:rPr>
              <a:t>5.10</a:t>
            </a:r>
            <a:r>
              <a:rPr lang="zh-CN" altLang="en-US" dirty="0">
                <a:sym typeface="+mn-ea"/>
              </a:rPr>
              <a:t>，右图虽然缓和，但是还是有些椒盐的噪声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图</a:t>
            </a:r>
            <a:r>
              <a:rPr lang="en-US" altLang="zh-CN" dirty="0">
                <a:sym typeface="+mn-ea"/>
              </a:rPr>
              <a:t>5.10</a:t>
            </a:r>
            <a:r>
              <a:rPr lang="zh-CN" altLang="en-US" dirty="0">
                <a:sym typeface="+mn-ea"/>
              </a:rPr>
              <a:t>，右图虽然缓和，但是还是有些椒盐的噪声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之前讨论的滤波器都直接应用到图像，并不考虑图像中不同点的变化特征，而自适应滤波器将会根据图像中的统计特性进行变化的滤波。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600" b="1" dirty="0">
                <a:ea typeface="+mn-ea"/>
              </a:rPr>
              <a:t>The </a:t>
            </a:r>
            <a:r>
              <a:rPr lang="en-US" altLang="zh-CN" sz="2600" b="1" dirty="0">
                <a:solidFill>
                  <a:srgbClr val="0066FF"/>
                </a:solidFill>
                <a:ea typeface="+mn-ea"/>
              </a:rPr>
              <a:t>distortion</a:t>
            </a:r>
            <a:r>
              <a:rPr lang="en-US" altLang="zh-CN" sz="2600" b="1" dirty="0">
                <a:ea typeface="+mn-ea"/>
              </a:rPr>
              <a:t> is due to</a:t>
            </a:r>
          </a:p>
          <a:p>
            <a:pPr lvl="1"/>
            <a:r>
              <a:rPr lang="en-US" altLang="zh-CN" sz="2400" dirty="0">
                <a:ea typeface="+mn-ea"/>
              </a:rPr>
              <a:t>Image degradation in sensing</a:t>
            </a:r>
            <a:r>
              <a:rPr lang="en-US" altLang="zh-CN" sz="2400" dirty="0">
                <a:solidFill>
                  <a:srgbClr val="009900"/>
                </a:solidFill>
                <a:ea typeface="+mn-ea"/>
              </a:rPr>
              <a:t> environment</a:t>
            </a:r>
            <a:r>
              <a:rPr lang="en-US" altLang="zh-CN" sz="2400" dirty="0">
                <a:ea typeface="+mn-ea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+mn-ea"/>
              </a:rPr>
              <a:t>e.g</a:t>
            </a:r>
            <a:r>
              <a:rPr lang="en-US" altLang="zh-CN" sz="2400" dirty="0">
                <a:ea typeface="+mn-ea"/>
              </a:rPr>
              <a:t>. random </a:t>
            </a:r>
            <a:r>
              <a:rPr lang="en-US" altLang="zh-CN" sz="2400" dirty="0">
                <a:solidFill>
                  <a:srgbClr val="009900"/>
                </a:solidFill>
                <a:ea typeface="+mn-ea"/>
              </a:rPr>
              <a:t>atmospheric</a:t>
            </a:r>
            <a:r>
              <a:rPr lang="en-US" altLang="zh-CN" sz="2400" dirty="0">
                <a:ea typeface="+mn-ea"/>
              </a:rPr>
              <a:t> turbulence</a:t>
            </a:r>
          </a:p>
          <a:p>
            <a:pPr lvl="1"/>
            <a:r>
              <a:rPr lang="en-US" altLang="zh-CN" sz="2400" dirty="0">
                <a:ea typeface="+mn-ea"/>
              </a:rPr>
              <a:t>Noisy degradation from </a:t>
            </a:r>
            <a:r>
              <a:rPr lang="en-US" altLang="zh-CN" sz="2400" dirty="0">
                <a:solidFill>
                  <a:srgbClr val="0000FF"/>
                </a:solidFill>
                <a:ea typeface="+mn-ea"/>
              </a:rPr>
              <a:t>sensor noise</a:t>
            </a:r>
            <a:r>
              <a:rPr lang="en-US" altLang="zh-CN" sz="2400" dirty="0">
                <a:ea typeface="+mn-ea"/>
              </a:rPr>
              <a:t>.</a:t>
            </a:r>
          </a:p>
          <a:p>
            <a:pPr lvl="1"/>
            <a:r>
              <a:rPr lang="en-US" altLang="zh-CN" sz="2400" dirty="0">
                <a:ea typeface="+mn-ea"/>
              </a:rPr>
              <a:t>Blurring degradation due to </a:t>
            </a:r>
            <a:r>
              <a:rPr lang="en-US" altLang="zh-CN" sz="2400" dirty="0">
                <a:solidFill>
                  <a:srgbClr val="0000FF"/>
                </a:solidFill>
                <a:ea typeface="+mn-ea"/>
              </a:rPr>
              <a:t>sensors</a:t>
            </a:r>
          </a:p>
          <a:p>
            <a:pPr lvl="2"/>
            <a:r>
              <a:rPr lang="en-US" altLang="zh-CN" sz="2000" dirty="0">
                <a:solidFill>
                  <a:srgbClr val="FF0000"/>
                </a:solidFill>
                <a:ea typeface="+mn-ea"/>
              </a:rPr>
              <a:t>e.g</a:t>
            </a:r>
            <a:r>
              <a:rPr lang="en-US" altLang="zh-CN" sz="2000" dirty="0">
                <a:ea typeface="+mn-ea"/>
              </a:rPr>
              <a:t>. camera motion or out-of-focus</a:t>
            </a:r>
          </a:p>
          <a:p>
            <a:pPr lvl="1"/>
            <a:r>
              <a:rPr lang="en-US" altLang="zh-CN" sz="2400" dirty="0">
                <a:solidFill>
                  <a:srgbClr val="0000FF"/>
                </a:solidFill>
                <a:ea typeface="+mn-ea"/>
              </a:rPr>
              <a:t>Geometric</a:t>
            </a:r>
            <a:r>
              <a:rPr lang="en-US" altLang="zh-CN" sz="2400" dirty="0">
                <a:ea typeface="+mn-ea"/>
              </a:rPr>
              <a:t> distortion</a:t>
            </a:r>
          </a:p>
          <a:p>
            <a:pPr lvl="2"/>
            <a:r>
              <a:rPr lang="en-US" altLang="zh-CN" sz="2000" dirty="0">
                <a:solidFill>
                  <a:srgbClr val="FF0000"/>
                </a:solidFill>
                <a:ea typeface="+mn-ea"/>
              </a:rPr>
              <a:t>e.g</a:t>
            </a:r>
            <a:r>
              <a:rPr lang="en-US" altLang="zh-CN" sz="2000" dirty="0">
                <a:ea typeface="+mn-ea"/>
              </a:rPr>
              <a:t>. earth photos taken by a camera in a satellite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75C96-EF6E-40C4-B8E9-F87A93C60C0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5930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1. </a:t>
                </a:r>
                <a:r>
                  <a:rPr lang="zh-CN" altLang="en-US" dirty="0"/>
                  <a:t>因为若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𝜂</m:t>
                        </m:r>
                      </m:sub>
                      <m:sup>
                        <m:r>
                          <a:rPr kumimoji="1" lang="en-US" altLang="zh-CN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/>
                  <a:t>=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，相当于没有增加噪声，所以直接返回原来的值。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1. </a:t>
                </a:r>
                <a:r>
                  <a:rPr lang="zh-CN" altLang="en-US" dirty="0"/>
                  <a:t>因为若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𝜂</m:t>
                        </m:r>
                      </m:sub>
                      <m:sup>
                        <m:r>
                          <a:rPr kumimoji="1" lang="en-US" altLang="zh-CN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/>
                  <a:t>=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，相当于没有增加噪声，所以直接返回原来的值。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ym typeface="+mn-ea"/>
                  </a:rPr>
                  <a:t>这里书上的翻译高度相关不准确。</a:t>
                </a:r>
              </a:p>
              <a:p>
                <a:r>
                  <a:rPr lang="en-US" altLang="zh-CN" dirty="0">
                    <a:sym typeface="+mn-ea"/>
                  </a:rPr>
                  <a:t>2. </a:t>
                </a:r>
                <a:r>
                  <a:rPr lang="zh-CN" altLang="en-US" dirty="0">
                    <a:sym typeface="+mn-ea"/>
                  </a:rPr>
                  <a:t>因为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  <m:r>
                          <a:rPr kumimoji="1" lang="en-US" altLang="zh-CN" i="1" baseline="-250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 Italic" panose="02020503050405090304" charset="0"/>
                            <a:sym typeface="+mn-ea"/>
                          </a:rPr>
                          <m:t>𝑥𝑦</m:t>
                        </m:r>
                      </m:sub>
                      <m:sup>
                        <m:r>
                          <a:rPr kumimoji="1" lang="en-US" altLang="zh-CN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dirty="0">
                    <a:latin typeface="Cambria Math" charset="0"/>
                    <a:ea typeface="宋体" charset="0"/>
                    <a:cs typeface="Cambria Math" charset="0"/>
                    <a:sym typeface="+mn-ea"/>
                  </a:rPr>
                  <a:t>较大，比方差还大，则说明邻域内体现的是更加细节的，图像边缘的信息，这样的信息是应当保留的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latin typeface="Cambria Math" charset="0"/>
                <a:ea typeface="宋体" charset="0"/>
                <a:cs typeface="Cambria Math" charset="0"/>
                <a:sym typeface="+mn-ea"/>
              </a:rPr>
              <a:t>3. </a:t>
            </a:r>
            <a:r>
              <a:rPr kumimoji="1" lang="zh-CN" altLang="en-US" dirty="0">
                <a:latin typeface="Cambria Math" charset="0"/>
                <a:ea typeface="宋体" charset="0"/>
                <a:cs typeface="Cambria Math" charset="0"/>
                <a:sym typeface="+mn-ea"/>
              </a:rPr>
              <a:t>相当于这一部分的局部区域是被噪声干扰的，对这块区域进行均值滤波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latin typeface="Cambria Math" charset="0"/>
              <a:ea typeface="宋体" charset="0"/>
              <a:cs typeface="Cambria Math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算术平均滤波后变得模糊了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相比起算术平均滤波，几何平均滤波可以更好的保留细节而不那么模糊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而与几何平均滤波相比，自适应局部降噪的图像效果更好，细节更加清晰，所以说自适应降噪滤波比起均值滤波、比起统计排序滤波的效果更好。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b="1" dirty="0"/>
              <a:t>点扩散函数造成采集的图像发生模糊，      </a:t>
            </a:r>
            <a:r>
              <a:rPr lang="en-US" altLang="zh-CN" sz="2600" b="1" dirty="0"/>
              <a:t>      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75C96-EF6E-40C4-B8E9-F87A93C60C0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7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p.dit.ie/bmacnamee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4400550"/>
            <a:ext cx="6400800" cy="123825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0" y="6465888"/>
            <a:ext cx="9144000" cy="39211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Course Website: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  <a:hlinkClick r:id="rId2"/>
              </a:rPr>
              <a:t>http://www.comp.dit.ie/bmacnamee</a:t>
            </a: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394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  <a:defRPr b="1">
                <a:latin typeface="Centaur" panose="02030504050205020304" pitchFamily="18" charset="0"/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95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图像复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2B7F91"/>
          </a:solidFill>
        </p:spPr>
        <p:txBody>
          <a:bodyPr/>
          <a:lstStyle>
            <a:lvl1pPr>
              <a:defRPr sz="4000" baseline="0"/>
            </a:lvl1pPr>
          </a:lstStyle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图像复原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  <a:defRPr sz="2400" baseline="0">
                <a:latin typeface="Garamond" panose="02020404030301010803" pitchFamily="18" charset="0"/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 baseline="0">
                <a:latin typeface="Garamond" panose="02020404030301010803" pitchFamily="18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 baseline="0">
                <a:latin typeface="Garamond" panose="02020404030301010803" pitchFamily="18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 baseline="0">
                <a:latin typeface="Garamond" panose="02020404030301010803" pitchFamily="18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1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8000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38175" y="0"/>
            <a:ext cx="8505825" cy="1231900"/>
          </a:xfrm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6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498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763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1289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0554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991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18400" y="0"/>
            <a:ext cx="1625600" cy="6858000"/>
          </a:xfrm>
          <a:solidFill>
            <a:srgbClr val="053E49"/>
          </a:solidFill>
          <a:ln>
            <a:solidFill>
              <a:srgbClr val="2B7F91"/>
            </a:solidFill>
          </a:ln>
        </p:spPr>
        <p:txBody>
          <a:bodyPr vert="eaVert" anchor="ctr" anchorCtr="1"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0"/>
            <a:ext cx="6591300" cy="6858000"/>
          </a:xfrm>
        </p:spPr>
        <p:txBody>
          <a:bodyPr vert="horz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801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0" y="19050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0" y="40386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294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1E6F348-9915-4017-A0AF-D71F2F0A1724}" type="slidenum">
              <a:rPr lang="he-IL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452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609600"/>
            <a:ext cx="623368" cy="5867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eaVert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988" y="738395"/>
            <a:ext cx="598544" cy="5560820"/>
          </a:xfrm>
        </p:spPr>
        <p:txBody>
          <a:bodyPr vert="eaVert" anchor="ctr" anchorCtr="0">
            <a:noAutofit/>
          </a:bodyPr>
          <a:lstStyle>
            <a:lvl1pPr algn="l">
              <a:buNone/>
              <a:defRPr sz="2600" b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"/>
          </p:nvPr>
        </p:nvSpPr>
        <p:spPr>
          <a:xfrm>
            <a:off x="928168" y="622571"/>
            <a:ext cx="7892304" cy="573228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10" name="椭圆 9"/>
          <p:cNvSpPr/>
          <p:nvPr/>
        </p:nvSpPr>
        <p:spPr>
          <a:xfrm>
            <a:off x="827584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22072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rgbClr val="2B7F9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000000"/>
                </a:solidFill>
              </a:rPr>
              <a:pPr/>
              <a:t>2025/3/17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903784" y="312737"/>
            <a:ext cx="457200" cy="4413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52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48EECE3-0FF8-4872-BCF6-0E17DA0B878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0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C76DDD-8E36-4E9E-8FBC-9380EF5CA4F9}" type="datetimeFigureOut">
              <a:rPr lang="zh-CN" altLang="en-US" smtClean="0"/>
              <a:t>2025/3/17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E2F6D-F271-49B9-B5AB-1A6F0D549A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32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7A41D-5AE0-4EAA-A7E8-7C0053093877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0"/>
            <a:ext cx="657225" cy="1228725"/>
          </a:xfrm>
          <a:prstGeom prst="rect">
            <a:avLst/>
          </a:prstGeom>
          <a:solidFill>
            <a:srgbClr val="053E49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fld id="{6D13C176-406F-4B1A-BA78-656BAB1AA59F}" type="slidenum">
              <a:rPr lang="en-US" altLang="zh-CN" smtClean="0">
                <a:solidFill>
                  <a:srgbClr val="FFFFFF"/>
                </a:solidFill>
                <a:ea typeface="宋体" panose="02010600030101010101" pitchFamily="2" charset="-122"/>
              </a:rPr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altLang="zh-CN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957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r" rtl="0" fontAlgn="base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88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075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4306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10" Type="http://schemas.openxmlformats.org/officeDocument/2006/relationships/image" Target="../media/image3.jpe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5.png"/><Relationship Id="rId4" Type="http://schemas.openxmlformats.org/officeDocument/2006/relationships/image" Target="../media/image3.jpe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59.png"/><Relationship Id="rId7" Type="http://schemas.openxmlformats.org/officeDocument/2006/relationships/image" Target="../media/image63.GIF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5.wmf"/><Relationship Id="rId5" Type="http://schemas.openxmlformats.org/officeDocument/2006/relationships/image" Target="../media/image61.png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60.png"/><Relationship Id="rId9" Type="http://schemas.openxmlformats.org/officeDocument/2006/relationships/image" Target="../media/image6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67.png"/><Relationship Id="rId7" Type="http://schemas.openxmlformats.org/officeDocument/2006/relationships/oleObject" Target="../embeddings/oleObject14.bin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GIF"/><Relationship Id="rId11" Type="http://schemas.openxmlformats.org/officeDocument/2006/relationships/image" Target="../media/image3.jpeg"/><Relationship Id="rId5" Type="http://schemas.openxmlformats.org/officeDocument/2006/relationships/image" Target="../media/image69.png"/><Relationship Id="rId10" Type="http://schemas.openxmlformats.org/officeDocument/2006/relationships/image" Target="../media/image70.wmf"/><Relationship Id="rId4" Type="http://schemas.openxmlformats.org/officeDocument/2006/relationships/image" Target="../media/image68.png"/><Relationship Id="rId9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5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6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0.png"/><Relationship Id="rId18" Type="http://schemas.openxmlformats.org/officeDocument/2006/relationships/image" Target="../media/image14.wmf"/><Relationship Id="rId26" Type="http://schemas.openxmlformats.org/officeDocument/2006/relationships/image" Target="../media/image18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8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17" Type="http://schemas.openxmlformats.org/officeDocument/2006/relationships/oleObject" Target="../embeddings/oleObject6.bin"/><Relationship Id="rId25" Type="http://schemas.openxmlformats.org/officeDocument/2006/relationships/oleObject" Target="../embeddings/oleObject10.bin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15.wmf"/><Relationship Id="rId29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7.wmf"/><Relationship Id="rId32" Type="http://schemas.openxmlformats.org/officeDocument/2006/relationships/image" Target="../media/image3.jpe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2.png"/><Relationship Id="rId23" Type="http://schemas.openxmlformats.org/officeDocument/2006/relationships/oleObject" Target="../embeddings/oleObject9.bin"/><Relationship Id="rId28" Type="http://schemas.openxmlformats.org/officeDocument/2006/relationships/image" Target="../media/image19.wmf"/><Relationship Id="rId10" Type="http://schemas.openxmlformats.org/officeDocument/2006/relationships/image" Target="../media/image8.wmf"/><Relationship Id="rId19" Type="http://schemas.openxmlformats.org/officeDocument/2006/relationships/oleObject" Target="../embeddings/oleObject7.bin"/><Relationship Id="rId31" Type="http://schemas.openxmlformats.org/officeDocument/2006/relationships/image" Target="../media/image21.png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1.tiff"/><Relationship Id="rId22" Type="http://schemas.openxmlformats.org/officeDocument/2006/relationships/image" Target="../media/image16.wmf"/><Relationship Id="rId27" Type="http://schemas.openxmlformats.org/officeDocument/2006/relationships/oleObject" Target="../embeddings/oleObject11.bin"/><Relationship Id="rId30" Type="http://schemas.openxmlformats.org/officeDocument/2006/relationships/image" Target="../media/image2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B22A830-B3B6-5FBB-5091-5A8F5C6FC6D6}"/>
              </a:ext>
            </a:extLst>
          </p:cNvPr>
          <p:cNvSpPr/>
          <p:nvPr/>
        </p:nvSpPr>
        <p:spPr>
          <a:xfrm>
            <a:off x="0" y="-26378"/>
            <a:ext cx="9144000" cy="494127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 26"/>
          <p:cNvGrpSpPr/>
          <p:nvPr/>
        </p:nvGrpSpPr>
        <p:grpSpPr>
          <a:xfrm>
            <a:off x="1309670" y="5886856"/>
            <a:ext cx="6986498" cy="738289"/>
            <a:chOff x="1584506" y="5896006"/>
            <a:chExt cx="6986498" cy="738289"/>
          </a:xfrm>
        </p:grpSpPr>
        <p:sp>
          <p:nvSpPr>
            <p:cNvPr id="20" name="副标题 2"/>
            <p:cNvSpPr txBox="1"/>
            <p:nvPr/>
          </p:nvSpPr>
          <p:spPr>
            <a:xfrm>
              <a:off x="1584506" y="5896006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chemeClr val="accent2">
                      <a:lumMod val="75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南京信息工程大学</a:t>
              </a:r>
            </a:p>
          </p:txBody>
        </p:sp>
        <p:sp>
          <p:nvSpPr>
            <p:cNvPr id="24" name="副标题 2"/>
            <p:cNvSpPr txBox="1"/>
            <p:nvPr/>
          </p:nvSpPr>
          <p:spPr>
            <a:xfrm>
              <a:off x="1699149" y="6280028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solidFill>
                    <a:srgbClr val="3C6488"/>
                  </a:solidFill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</a:rPr>
                <a:t>Nanjing University of Information Science and Technology</a:t>
              </a:r>
              <a:endParaRPr lang="zh-CN" altLang="en-US" sz="1800" dirty="0">
                <a:solidFill>
                  <a:srgbClr val="3C6488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900" y="1324819"/>
            <a:ext cx="9232900" cy="1223745"/>
          </a:xfrm>
          <a:solidFill>
            <a:schemeClr val="bg1">
              <a:alpha val="30000"/>
            </a:schemeClr>
          </a:solidFill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1570" y="5414026"/>
            <a:ext cx="6871855" cy="795536"/>
          </a:xfrm>
          <a:noFill/>
        </p:spPr>
        <p:txBody>
          <a:bodyPr>
            <a:noAutofit/>
          </a:bodyPr>
          <a:lstStyle/>
          <a:p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第</a:t>
            </a:r>
            <a:r>
              <a:rPr lang="en-US" altLang="zh-CN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5</a:t>
            </a:r>
            <a:r>
              <a:rPr lang="zh-CN" altLang="en-US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章 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- 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图像复原与重建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25" y="5535177"/>
            <a:ext cx="875116" cy="8559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C9475D-32C0-0E06-6633-45250559F3F7}"/>
              </a:ext>
            </a:extLst>
          </p:cNvPr>
          <p:cNvSpPr/>
          <p:nvPr/>
        </p:nvSpPr>
        <p:spPr>
          <a:xfrm rot="2696006">
            <a:off x="3770155" y="3709790"/>
            <a:ext cx="1320759" cy="1320759"/>
          </a:xfrm>
          <a:prstGeom prst="rect">
            <a:avLst/>
          </a:prstGeom>
          <a:noFill/>
          <a:ln w="63500"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69ACC4-DFCB-6ACC-B13D-76C51EB7064F}"/>
              </a:ext>
            </a:extLst>
          </p:cNvPr>
          <p:cNvSpPr/>
          <p:nvPr/>
        </p:nvSpPr>
        <p:spPr>
          <a:xfrm rot="2696006">
            <a:off x="3938998" y="3708437"/>
            <a:ext cx="1320759" cy="1320759"/>
          </a:xfrm>
          <a:prstGeom prst="rect">
            <a:avLst/>
          </a:prstGeom>
          <a:noFill/>
          <a:ln w="254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FA87F-93DE-77E4-A3DE-9246DCA8CE28}"/>
              </a:ext>
            </a:extLst>
          </p:cNvPr>
          <p:cNvCxnSpPr>
            <a:cxnSpLocks/>
          </p:cNvCxnSpPr>
          <p:nvPr/>
        </p:nvCxnSpPr>
        <p:spPr>
          <a:xfrm flipH="1">
            <a:off x="0" y="4371869"/>
            <a:ext cx="31740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C3BE42-0010-5792-CD7E-BEF0F1464B8B}"/>
              </a:ext>
            </a:extLst>
          </p:cNvPr>
          <p:cNvCxnSpPr>
            <a:cxnSpLocks/>
          </p:cNvCxnSpPr>
          <p:nvPr/>
        </p:nvCxnSpPr>
        <p:spPr>
          <a:xfrm flipH="1">
            <a:off x="5882050" y="4371866"/>
            <a:ext cx="32619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A565EE4B-8DDF-1BE6-1DAB-25D3DF776065}"/>
              </a:ext>
            </a:extLst>
          </p:cNvPr>
          <p:cNvSpPr txBox="1">
            <a:spLocks/>
          </p:cNvSpPr>
          <p:nvPr/>
        </p:nvSpPr>
        <p:spPr>
          <a:xfrm>
            <a:off x="0" y="2658721"/>
            <a:ext cx="9144000" cy="66488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Digital Image Processing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SimHei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F3C5571-429D-C981-EC08-589C47B69105}"/>
              </a:ext>
            </a:extLst>
          </p:cNvPr>
          <p:cNvCxnSpPr>
            <a:cxnSpLocks/>
          </p:cNvCxnSpPr>
          <p:nvPr/>
        </p:nvCxnSpPr>
        <p:spPr>
          <a:xfrm flipH="1">
            <a:off x="0" y="4425735"/>
            <a:ext cx="31740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BF40FAA-8777-3FD1-C785-70B67C5B542F}"/>
              </a:ext>
            </a:extLst>
          </p:cNvPr>
          <p:cNvCxnSpPr>
            <a:cxnSpLocks/>
          </p:cNvCxnSpPr>
          <p:nvPr/>
        </p:nvCxnSpPr>
        <p:spPr>
          <a:xfrm flipH="1">
            <a:off x="5882050" y="4425732"/>
            <a:ext cx="3261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82927"/>
                <a:ext cx="8229600" cy="55245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因为噪声而降质的图像可以视作经过以下步骤</a:t>
                </a:r>
                <a:r>
                  <a:rPr lang="en-US" altLang="zh-CN" sz="28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:</a:t>
                </a:r>
              </a:p>
              <a:p>
                <a:endPara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0">
                  <a:buNone/>
                </a:pPr>
                <a:endPara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0">
                  <a:buNone/>
                </a:pPr>
                <a:endPara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0">
                  <a:buNone/>
                </a:pPr>
                <a:endPara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0">
                  <a:buNone/>
                </a:pPr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685800" indent="-457200"/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是原始图像</a:t>
                </a:r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685800" indent="-457200"/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𝜂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是加性噪声</a:t>
                </a:r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685800" indent="-457200"/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是噪声图像</a:t>
                </a:r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82927"/>
                <a:ext cx="8229600" cy="5524500"/>
              </a:xfrm>
              <a:blipFill>
                <a:blip r:embed="rId3"/>
                <a:stretch>
                  <a:fillRect l="-1333" t="-2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258084"/>
              </p:ext>
            </p:extLst>
          </p:nvPr>
        </p:nvGraphicFramePr>
        <p:xfrm>
          <a:off x="2601912" y="2058623"/>
          <a:ext cx="394017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943440" imgH="379800" progId="Equation.Ribbit">
                  <p:embed/>
                </p:oleObj>
              </mc:Choice>
              <mc:Fallback>
                <p:oleObj name="Formula" r:id="rId4" imgW="3943440" imgH="379800" progId="Equation.Ribbit">
                  <p:embed/>
                  <p:pic>
                    <p:nvPicPr>
                      <p:cNvPr id="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912" y="2058623"/>
                        <a:ext cx="3940175" cy="379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2609242"/>
            <a:ext cx="1560195" cy="228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29261" y="3591706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973" y="2609242"/>
            <a:ext cx="1560195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63903" y="3591706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3186" y="2609242"/>
            <a:ext cx="1560195" cy="2286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F16401-4815-D427-41D0-424C78E65A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993" b="4571"/>
          <a:stretch/>
        </p:blipFill>
        <p:spPr>
          <a:xfrm>
            <a:off x="296499" y="-7235"/>
            <a:ext cx="442975" cy="13788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CF07AD-EED9-5FE8-6F29-E2B6F26B53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C6BAC9-4049-3553-4DFC-7D19D0678DB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F790D02-3246-DC8C-B672-3CBAAF40F49B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15" name="直线连接符 4">
            <a:extLst>
              <a:ext uri="{FF2B5EF4-FFF2-40B4-BE49-F238E27FC236}">
                <a16:creationId xmlns:a16="http://schemas.microsoft.com/office/drawing/2014/main" id="{3B9FD3C5-19CC-4AD2-6EFC-80E402530C83}"/>
              </a:ext>
            </a:extLst>
          </p:cNvPr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9FC6B8DC-C7D2-7098-28A6-AA023D66B4F9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</p:spTree>
    <p:extLst>
      <p:ext uri="{BB962C8B-B14F-4D97-AF65-F5344CB8AC3E}">
        <p14:creationId xmlns:p14="http://schemas.microsoft.com/office/powerpoint/2010/main" val="264835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数字图像中的噪声主要来源于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图像获取过程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环境条件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成像传感器元器件的质量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图像传输过程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信道干扰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光照、大气污染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765845" y="3168761"/>
            <a:ext cx="7726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经典噪声的概率密度函数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高斯噪声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465" y="2140585"/>
            <a:ext cx="5023485" cy="1141730"/>
          </a:xfrm>
          <a:prstGeom prst="rect">
            <a:avLst/>
          </a:prstGeom>
        </p:spPr>
      </p:pic>
      <p:pic>
        <p:nvPicPr>
          <p:cNvPr id="6" name="334E55B0-647D-440b-865C-3EC943EB4CBC-2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0" y="4173220"/>
            <a:ext cx="183515" cy="241935"/>
          </a:xfrm>
          <a:prstGeom prst="rect">
            <a:avLst/>
          </a:prstGeom>
        </p:spPr>
      </p:pic>
      <p:cxnSp>
        <p:nvCxnSpPr>
          <p:cNvPr id="14" name="直线连接符 73"/>
          <p:cNvCxnSpPr/>
          <p:nvPr/>
        </p:nvCxnSpPr>
        <p:spPr>
          <a:xfrm>
            <a:off x="398653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376420" y="3586480"/>
                <a:ext cx="4897755" cy="18884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z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：图像的灰度值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  ：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z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的平均灰度值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宋体" charset="0"/>
                        <a:cs typeface="Cambria Math" charset="0"/>
                        <a:sym typeface="+mn-ea"/>
                      </a:rPr>
                      <m:t>𝜎</m:t>
                    </m:r>
                  </m:oMath>
                </a14:m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Cambria Math" charset="0"/>
                    <a:sym typeface="+mn-ea"/>
                  </a:rPr>
                  <a:t>：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z</a:t>
                </a:r>
                <a:r>
                  <a: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rPr>
                  <a:t>的标准差</a:t>
                </a:r>
                <a:endParaRPr kumimoji="1" lang="zh-CN" altLang="en-US" sz="2800" dirty="0">
                  <a:latin typeface="Times New Roman" panose="02020503050405090304" charset="0"/>
                  <a:ea typeface="宋体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en-US" altLang="zh-CN" sz="2800" i="1" dirty="0">
                    <a:latin typeface="Times New Roman Italic" panose="02020503050405090304" charset="0"/>
                    <a:ea typeface="宋体" charset="0"/>
                    <a:cs typeface="Times New Roman Italic" panose="02020503050405090304" charset="0"/>
                    <a:sym typeface="+mn-ea"/>
                  </a:rPr>
                  <a:t>p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(z)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：灰度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z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出现的概率</a:t>
                </a:r>
                <a:endParaRPr lang="zh-CN" altLang="en-US" sz="280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420" y="3586480"/>
                <a:ext cx="4897755" cy="188849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" y="2214880"/>
            <a:ext cx="36068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瑞利噪声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398653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" y="2140585"/>
            <a:ext cx="3502025" cy="36144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370" y="1370965"/>
            <a:ext cx="4660900" cy="15367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376420" y="3075305"/>
            <a:ext cx="4897755" cy="3181350"/>
            <a:chOff x="6892" y="5035"/>
            <a:chExt cx="7713" cy="50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6892" y="5035"/>
                  <a:ext cx="7713" cy="501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en-US" altLang="zh-CN" sz="2800" dirty="0">
                      <a:latin typeface="Times New Roman" panose="02020503050405090304" charset="0"/>
                      <a:ea typeface="Times New Roman" panose="02020503050405090304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：图像的灰度值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  ：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的平均灰度值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14:m>
                    <m:oMath xmlns:m="http://schemas.openxmlformats.org/officeDocument/2006/math">
                      <m:r>
                        <a:rPr kumimoji="1" lang="en-US" altLang="zh-CN" sz="2800" i="1" dirty="0">
                          <a:latin typeface="Cambria Math" charset="0"/>
                          <a:ea typeface="宋体" charset="0"/>
                          <a:cs typeface="Cambria Math" charset="0"/>
                          <a:sym typeface="+mn-ea"/>
                        </a:rPr>
                        <m:t>𝜎</m:t>
                      </m:r>
                    </m:oMath>
                  </a14:m>
                  <a:r>
                    <a:rPr kumimoji="1" lang="zh-CN" altLang="en-US" sz="2800" dirty="0">
                      <a:latin typeface="Times New Roman Regular" panose="02020503050405090304" charset="0"/>
                      <a:ea typeface="宋体" charset="0"/>
                      <a:cs typeface="Cambria Math" charset="0"/>
                      <a:sym typeface="+mn-ea"/>
                    </a:rPr>
                    <a:t>：</a:t>
                  </a:r>
                  <a:r>
                    <a:rPr kumimoji="1" lang="en-US" altLang="zh-CN" sz="2800" dirty="0">
                      <a:latin typeface="Times New Roman Regular" panose="02020503050405090304" charset="0"/>
                      <a:ea typeface="宋体" charset="0"/>
                      <a:cs typeface="Times New Roman Regular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Cambria Math" charset="0"/>
                      <a:ea typeface="宋体" charset="0"/>
                      <a:cs typeface="Cambria Math" charset="0"/>
                      <a:sym typeface="+mn-ea"/>
                    </a:rPr>
                    <a:t>的标准差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en-US" altLang="zh-CN" sz="2800" i="1" dirty="0">
                      <a:latin typeface="Times New Roman Italic" panose="02020503050405090304" charset="0"/>
                      <a:ea typeface="宋体" charset="0"/>
                      <a:cs typeface="Times New Roman Italic" panose="02020503050405090304" charset="0"/>
                      <a:sym typeface="+mn-ea"/>
                    </a:rPr>
                    <a:t>p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(z)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：灰度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出现的概率</a:t>
                  </a:r>
                  <a:endParaRPr lang="zh-CN" altLang="en-US" sz="280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2" y="5035"/>
                  <a:ext cx="7713" cy="5010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6" name="334E55B0-647D-440b-865C-3EC943EB4CBC-2" descr="wpsoffic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36" y="5959"/>
              <a:ext cx="289" cy="381"/>
            </a:xfrm>
            <a:prstGeom prst="rect">
              <a:avLst/>
            </a:prstGeom>
          </p:spPr>
        </p:pic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805" y="3978910"/>
            <a:ext cx="2000885" cy="4946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825" y="4896485"/>
            <a:ext cx="2188845" cy="7950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伽马噪声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398653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4376420" y="3016250"/>
            <a:ext cx="4897755" cy="3611880"/>
            <a:chOff x="6892" y="4942"/>
            <a:chExt cx="7713" cy="5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6892" y="4942"/>
                  <a:ext cx="7713" cy="56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en-US" altLang="zh-CN" sz="2800" dirty="0">
                      <a:latin typeface="Times New Roman" panose="02020503050405090304" charset="0"/>
                      <a:ea typeface="Times New Roman" panose="02020503050405090304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：图像的灰度值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  ：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的平均灰度值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i="1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i="1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14:m>
                    <m:oMath xmlns:m="http://schemas.openxmlformats.org/officeDocument/2006/math">
                      <m:r>
                        <a:rPr kumimoji="1" lang="en-US" altLang="zh-CN" sz="2800" i="1" dirty="0">
                          <a:latin typeface="Cambria Math" charset="0"/>
                          <a:ea typeface="宋体" charset="0"/>
                          <a:cs typeface="Cambria Math" charset="0"/>
                          <a:sym typeface="+mn-ea"/>
                        </a:rPr>
                        <m:t>𝜎</m:t>
                      </m:r>
                    </m:oMath>
                  </a14:m>
                  <a:r>
                    <a:rPr kumimoji="1" lang="zh-CN" altLang="en-US" sz="2800" dirty="0">
                      <a:latin typeface="Times New Roman Regular" panose="02020503050405090304" charset="0"/>
                      <a:ea typeface="宋体" charset="0"/>
                      <a:cs typeface="Cambria Math" charset="0"/>
                      <a:sym typeface="+mn-ea"/>
                    </a:rPr>
                    <a:t>：</a:t>
                  </a:r>
                  <a:r>
                    <a:rPr kumimoji="1" lang="en-US" altLang="zh-CN" sz="2800" dirty="0">
                      <a:latin typeface="Times New Roman Regular" panose="02020503050405090304" charset="0"/>
                      <a:ea typeface="宋体" charset="0"/>
                      <a:cs typeface="Times New Roman Regular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Cambria Math" charset="0"/>
                      <a:ea typeface="宋体" charset="0"/>
                      <a:cs typeface="Cambria Math" charset="0"/>
                      <a:sym typeface="+mn-ea"/>
                    </a:rPr>
                    <a:t>的标准差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en-US" altLang="zh-CN" sz="2800" i="1" dirty="0">
                      <a:latin typeface="Times New Roman Italic" panose="02020503050405090304" charset="0"/>
                      <a:ea typeface="宋体" charset="0"/>
                      <a:cs typeface="Times New Roman Italic" panose="02020503050405090304" charset="0"/>
                      <a:sym typeface="+mn-ea"/>
                    </a:rPr>
                    <a:t>p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(z)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：灰度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出现的概率</a:t>
                  </a:r>
                  <a:endParaRPr lang="zh-CN" altLang="en-US" sz="280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2" y="4942"/>
                  <a:ext cx="7713" cy="568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6" name="334E55B0-647D-440b-865C-3EC943EB4CBC-2" descr="wpsoffi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6" y="5959"/>
              <a:ext cx="289" cy="381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35" y="2256790"/>
            <a:ext cx="3549650" cy="34347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420" y="1341120"/>
            <a:ext cx="3895090" cy="14065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2045" y="3903980"/>
            <a:ext cx="1041400" cy="825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4580" y="5238750"/>
            <a:ext cx="13208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指数噪声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398653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4376420" y="2851785"/>
            <a:ext cx="4897755" cy="3611880"/>
            <a:chOff x="6892" y="4683"/>
            <a:chExt cx="7713" cy="5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6892" y="4683"/>
                  <a:ext cx="7713" cy="56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en-US" altLang="zh-CN" sz="2800" dirty="0">
                      <a:latin typeface="Times New Roman" panose="02020503050405090304" charset="0"/>
                      <a:ea typeface="Times New Roman" panose="02020503050405090304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：图像的灰度值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  ：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的平均灰度值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i="1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i="1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14:m>
                    <m:oMath xmlns:m="http://schemas.openxmlformats.org/officeDocument/2006/math">
                      <m:r>
                        <a:rPr kumimoji="1" lang="en-US" altLang="zh-CN" sz="2800" i="1" dirty="0">
                          <a:latin typeface="Cambria Math" charset="0"/>
                          <a:ea typeface="宋体" charset="0"/>
                          <a:cs typeface="Cambria Math" charset="0"/>
                          <a:sym typeface="+mn-ea"/>
                        </a:rPr>
                        <m:t>𝜎</m:t>
                      </m:r>
                    </m:oMath>
                  </a14:m>
                  <a:r>
                    <a:rPr kumimoji="1" lang="zh-CN" altLang="en-US" sz="2800" dirty="0">
                      <a:latin typeface="Times New Roman Regular" panose="02020503050405090304" charset="0"/>
                      <a:ea typeface="宋体" charset="0"/>
                      <a:cs typeface="Cambria Math" charset="0"/>
                      <a:sym typeface="+mn-ea"/>
                    </a:rPr>
                    <a:t>：</a:t>
                  </a:r>
                  <a:r>
                    <a:rPr kumimoji="1" lang="en-US" altLang="zh-CN" sz="2800" dirty="0">
                      <a:latin typeface="Times New Roman Regular" panose="02020503050405090304" charset="0"/>
                      <a:ea typeface="宋体" charset="0"/>
                      <a:cs typeface="Times New Roman Regular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Cambria Math" charset="0"/>
                      <a:ea typeface="宋体" charset="0"/>
                      <a:cs typeface="Cambria Math" charset="0"/>
                      <a:sym typeface="+mn-ea"/>
                    </a:rPr>
                    <a:t>的标准差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en-US" altLang="zh-CN" sz="2800" i="1" dirty="0">
                      <a:latin typeface="Times New Roman Italic" panose="02020503050405090304" charset="0"/>
                      <a:ea typeface="宋体" charset="0"/>
                      <a:cs typeface="Times New Roman Italic" panose="02020503050405090304" charset="0"/>
                      <a:sym typeface="+mn-ea"/>
                    </a:rPr>
                    <a:t>p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(z)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：灰度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出现的概率</a:t>
                  </a:r>
                  <a:endParaRPr lang="zh-CN" altLang="en-US" sz="280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2" y="4683"/>
                  <a:ext cx="7713" cy="568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6" name="334E55B0-647D-440b-865C-3EC943EB4CBC-2" descr="wpsoffi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6" y="5599"/>
              <a:ext cx="289" cy="381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420" y="1437640"/>
            <a:ext cx="3238500" cy="1117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330" y="3738245"/>
            <a:ext cx="1003300" cy="889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330" y="5017135"/>
            <a:ext cx="1155700" cy="977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920" y="2404110"/>
            <a:ext cx="3263900" cy="294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均匀噪声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cxnSp>
        <p:nvCxnSpPr>
          <p:cNvPr id="14" name="直线连接符 73"/>
          <p:cNvCxnSpPr/>
          <p:nvPr/>
        </p:nvCxnSpPr>
        <p:spPr>
          <a:xfrm>
            <a:off x="398653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4376420" y="2851785"/>
            <a:ext cx="4897755" cy="3611880"/>
            <a:chOff x="6892" y="4683"/>
            <a:chExt cx="7713" cy="5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6892" y="4683"/>
                  <a:ext cx="7713" cy="56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en-US" altLang="zh-CN" sz="2800" dirty="0">
                      <a:latin typeface="Times New Roman" panose="02020503050405090304" charset="0"/>
                      <a:ea typeface="Times New Roman" panose="02020503050405090304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：图像的灰度值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  ：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的平均灰度值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i="1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i="1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14:m>
                    <m:oMath xmlns:m="http://schemas.openxmlformats.org/officeDocument/2006/math">
                      <m:r>
                        <a:rPr kumimoji="1" lang="en-US" altLang="zh-CN" sz="2800" i="1" dirty="0">
                          <a:latin typeface="Cambria Math" charset="0"/>
                          <a:ea typeface="宋体" charset="0"/>
                          <a:cs typeface="Cambria Math" charset="0"/>
                          <a:sym typeface="+mn-ea"/>
                        </a:rPr>
                        <m:t>𝜎</m:t>
                      </m:r>
                    </m:oMath>
                  </a14:m>
                  <a:r>
                    <a:rPr kumimoji="1" lang="zh-CN" altLang="en-US" sz="2800" dirty="0">
                      <a:latin typeface="Times New Roman Regular" panose="02020503050405090304" charset="0"/>
                      <a:ea typeface="宋体" charset="0"/>
                      <a:cs typeface="Cambria Math" charset="0"/>
                      <a:sym typeface="+mn-ea"/>
                    </a:rPr>
                    <a:t>：</a:t>
                  </a:r>
                  <a:r>
                    <a:rPr kumimoji="1" lang="en-US" altLang="zh-CN" sz="2800" dirty="0">
                      <a:latin typeface="Times New Roman Regular" panose="02020503050405090304" charset="0"/>
                      <a:ea typeface="宋体" charset="0"/>
                      <a:cs typeface="Times New Roman Regular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Cambria Math" charset="0"/>
                      <a:ea typeface="宋体" charset="0"/>
                      <a:cs typeface="Cambria Math" charset="0"/>
                      <a:sym typeface="+mn-ea"/>
                    </a:rPr>
                    <a:t>的标准差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en-US" altLang="zh-CN" sz="2800" i="1" dirty="0">
                      <a:latin typeface="Times New Roman Italic" panose="02020503050405090304" charset="0"/>
                      <a:ea typeface="宋体" charset="0"/>
                      <a:cs typeface="Times New Roman Italic" panose="02020503050405090304" charset="0"/>
                      <a:sym typeface="+mn-ea"/>
                    </a:rPr>
                    <a:t>p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(z)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：灰度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出现的概率</a:t>
                  </a:r>
                  <a:endParaRPr lang="zh-CN" altLang="en-US" sz="280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2" y="4683"/>
                  <a:ext cx="7713" cy="568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6" name="334E55B0-647D-440b-865C-3EC943EB4CBC-2" descr="wpsoffi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6" y="5599"/>
              <a:ext cx="289" cy="381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420" y="1437640"/>
            <a:ext cx="3479800" cy="1282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370" y="3769360"/>
            <a:ext cx="1574800" cy="800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6285" y="5111750"/>
            <a:ext cx="2095500" cy="787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" y="2622550"/>
            <a:ext cx="3594100" cy="29718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938145" y="2943225"/>
            <a:ext cx="970915" cy="462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" y="2745740"/>
            <a:ext cx="3710305" cy="2847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椒盐噪声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376420" y="2851785"/>
            <a:ext cx="4897755" cy="3611880"/>
            <a:chOff x="6892" y="4683"/>
            <a:chExt cx="7713" cy="5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6892" y="4683"/>
                  <a:ext cx="7713" cy="56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en-US" altLang="zh-CN" sz="2800" dirty="0">
                      <a:latin typeface="Times New Roman" panose="02020503050405090304" charset="0"/>
                      <a:ea typeface="Times New Roman" panose="02020503050405090304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：图像的灰度值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  ：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的平均灰度值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i="1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i="1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14:m>
                    <m:oMath xmlns:m="http://schemas.openxmlformats.org/officeDocument/2006/math">
                      <m:r>
                        <a:rPr kumimoji="1" lang="en-US" altLang="zh-CN" sz="2800" i="1" dirty="0">
                          <a:latin typeface="Cambria Math" charset="0"/>
                          <a:ea typeface="宋体" charset="0"/>
                          <a:cs typeface="Cambria Math" charset="0"/>
                          <a:sym typeface="+mn-ea"/>
                        </a:rPr>
                        <m:t>𝜎</m:t>
                      </m:r>
                    </m:oMath>
                  </a14:m>
                  <a:r>
                    <a:rPr kumimoji="1" lang="zh-CN" altLang="en-US" sz="2800" dirty="0">
                      <a:latin typeface="Times New Roman Regular" panose="02020503050405090304" charset="0"/>
                      <a:ea typeface="宋体" charset="0"/>
                      <a:cs typeface="Cambria Math" charset="0"/>
                      <a:sym typeface="+mn-ea"/>
                    </a:rPr>
                    <a:t>：</a:t>
                  </a:r>
                  <a:r>
                    <a:rPr kumimoji="1" lang="en-US" altLang="zh-CN" sz="2800" dirty="0">
                      <a:latin typeface="Times New Roman Regular" panose="02020503050405090304" charset="0"/>
                      <a:ea typeface="宋体" charset="0"/>
                      <a:cs typeface="Times New Roman Regular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Cambria Math" charset="0"/>
                      <a:ea typeface="宋体" charset="0"/>
                      <a:cs typeface="Cambria Math" charset="0"/>
                      <a:sym typeface="+mn-ea"/>
                    </a:rPr>
                    <a:t>的标准差</a:t>
                  </a: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endPara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endParaRPr>
                </a:p>
                <a:p>
                  <a:pPr marL="342900" indent="-342900" fontAlgn="auto">
                    <a:buFont typeface="Wingdings" panose="05000000000000000000" pitchFamily="2" charset="2"/>
                    <a:buChar char="n"/>
                  </a:pPr>
                  <a:r>
                    <a:rPr kumimoji="1" lang="en-US" altLang="zh-CN" sz="2800" i="1" dirty="0">
                      <a:latin typeface="Times New Roman Italic" panose="02020503050405090304" charset="0"/>
                      <a:ea typeface="宋体" charset="0"/>
                      <a:cs typeface="Times New Roman Italic" panose="02020503050405090304" charset="0"/>
                      <a:sym typeface="+mn-ea"/>
                    </a:rPr>
                    <a:t>p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(z)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：灰度</a:t>
                  </a:r>
                  <a:r>
                    <a:rPr kumimoji="1" lang="en-US" altLang="zh-CN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z</a:t>
                  </a:r>
                  <a:r>
                    <a:rPr kumimoji="1" lang="zh-CN" altLang="en-US" sz="2800" dirty="0">
                      <a:latin typeface="Times New Roman" panose="02020503050405090304" charset="0"/>
                      <a:ea typeface="宋体" charset="0"/>
                      <a:cs typeface="Times New Roman" panose="02020503050405090304" charset="0"/>
                      <a:sym typeface="+mn-ea"/>
                    </a:rPr>
                    <a:t>出现的概率</a:t>
                  </a:r>
                  <a:endParaRPr lang="zh-CN" altLang="en-US" sz="280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2" y="4683"/>
                  <a:ext cx="7713" cy="5688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6" name="334E55B0-647D-440b-865C-3EC943EB4CBC-2" descr="wpsoffic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36" y="5599"/>
              <a:ext cx="289" cy="381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19685" y="3586480"/>
            <a:ext cx="970915" cy="1861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4795" y="1437640"/>
            <a:ext cx="4711700" cy="1257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6420" y="3934460"/>
            <a:ext cx="4584700" cy="469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1915" y="5095240"/>
            <a:ext cx="5480685" cy="631825"/>
          </a:xfrm>
          <a:prstGeom prst="rect">
            <a:avLst/>
          </a:prstGeom>
        </p:spPr>
      </p:pic>
      <p:cxnSp>
        <p:nvCxnSpPr>
          <p:cNvPr id="14" name="直线连接符 73"/>
          <p:cNvCxnSpPr/>
          <p:nvPr/>
        </p:nvCxnSpPr>
        <p:spPr>
          <a:xfrm>
            <a:off x="3986530" y="1660525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794545" y="3168761"/>
            <a:ext cx="5669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噪声对图像的影响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051" y="102604"/>
            <a:ext cx="1331845" cy="79565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目录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1481267" y="539660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 txBox="1"/>
          <p:nvPr/>
        </p:nvSpPr>
        <p:spPr>
          <a:xfrm>
            <a:off x="505366" y="431056"/>
            <a:ext cx="3230555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Contents</a:t>
            </a:r>
            <a:endParaRPr lang="zh-CN" altLang="en-US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9415" y="1642110"/>
            <a:ext cx="666686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图像退化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/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复原处理模型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噪声模型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针对噪声的复原</a:t>
            </a:r>
          </a:p>
          <a:p>
            <a:pPr lvl="1" indent="0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原始图像及其直方图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2491105"/>
            <a:ext cx="2906395" cy="2934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510" y="2275205"/>
            <a:ext cx="4096385" cy="32556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5620" y="5662930"/>
            <a:ext cx="2841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原始图像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492750" y="566293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原始图像直方图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323975"/>
            <a:ext cx="7254875" cy="48863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0535" y="6210300"/>
            <a:ext cx="845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分别增加高斯噪声、瑞利噪声、伽马噪声后的图像及其直方图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0535" y="6210300"/>
            <a:ext cx="845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分别增加指数噪声、平均噪声、椒盐噪声后的图像及其直方图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" y="1294765"/>
            <a:ext cx="7098030" cy="47447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周期噪声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此前介绍的噪声只与灰度有关，与空间无关，而周期噪声可以与空间相关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周期噪声可以通过频率域滤波进行消除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05" y="3211195"/>
            <a:ext cx="8170545" cy="32873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FFFFFF"/>
                </a:solidFill>
              </a:rPr>
              <a:t>Example: action of filters on a real image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268760"/>
            <a:ext cx="252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268760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4149360"/>
            <a:ext cx="25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928" y="4149360"/>
            <a:ext cx="2520000" cy="252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92392" y="5003945"/>
            <a:ext cx="1224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peaks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968511"/>
            <a:ext cx="16968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Periodic background removed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5400000">
            <a:off x="6012020" y="3798752"/>
            <a:ext cx="792088" cy="484632"/>
          </a:xfrm>
          <a:prstGeom prst="rightArrow">
            <a:avLst/>
          </a:prstGeom>
          <a:solidFill>
            <a:srgbClr val="053E4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07896" y="1772816"/>
            <a:ext cx="936104" cy="176151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59288" y="1979042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371160" imgH="495360" progId="Equation.Ribbit">
                  <p:embed/>
                </p:oleObj>
              </mc:Choice>
              <mc:Fallback>
                <p:oleObj name="Formula" r:id="rId8" imgW="371160" imgH="495360" progId="Equation.Ribbit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9288" y="1979042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381500" y="5074501"/>
          <a:ext cx="5286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528480" imgH="527400" progId="Equation.Ribbit">
                  <p:embed/>
                </p:oleObj>
              </mc:Choice>
              <mc:Fallback>
                <p:oleObj name="Formula" r:id="rId10" imgW="528480" imgH="527400" progId="Equation.Ribbit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0" y="5074501"/>
                        <a:ext cx="52863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740828" y="3758006"/>
            <a:ext cx="1467068" cy="400110"/>
          </a:xfrm>
          <a:prstGeom prst="rect">
            <a:avLst/>
          </a:prstGeom>
          <a:solidFill>
            <a:srgbClr val="FFFFE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陷波滤波器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C3038D-B4B5-3AA2-C57A-2985035EA41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ECD849-D957-5CB4-1CB0-F66787C8906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67D59F4-187F-8438-227B-0EC3DAD3085C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17" name="直线连接符 4">
            <a:extLst>
              <a:ext uri="{FF2B5EF4-FFF2-40B4-BE49-F238E27FC236}">
                <a16:creationId xmlns:a16="http://schemas.microsoft.com/office/drawing/2014/main" id="{A2DA6F31-29FD-A5C6-182F-0F9CFBCA066F}"/>
              </a:ext>
            </a:extLst>
          </p:cNvPr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601ACD30-3FF1-EF2A-6A4C-81DD992570C9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FFFFFF"/>
                </a:solidFill>
              </a:rPr>
              <a:t>Example: action of filters on a real image</a:t>
            </a:r>
            <a:endParaRPr lang="zh-CN" alt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7" y="1556792"/>
            <a:ext cx="2179228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91" y="1556792"/>
            <a:ext cx="2124163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190" y="1556792"/>
            <a:ext cx="2165446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1556792"/>
            <a:ext cx="2053453" cy="288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49802" y="4509120"/>
            <a:ext cx="1296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peaks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82050" y="4509120"/>
            <a:ext cx="1224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join 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removed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920" y="4539897"/>
            <a:ext cx="1550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Lunar orbital image (1966)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07896" y="5096490"/>
            <a:ext cx="936104" cy="17615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74470" y="5096490"/>
            <a:ext cx="1467068" cy="400110"/>
          </a:xfrm>
          <a:prstGeom prst="rect">
            <a:avLst/>
          </a:prstGeom>
          <a:solidFill>
            <a:srgbClr val="FFFFE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陷波滤波器</a:t>
            </a:r>
          </a:p>
        </p:txBody>
      </p:sp>
      <p:sp>
        <p:nvSpPr>
          <p:cNvPr id="10" name="Curved Up Arrow 9"/>
          <p:cNvSpPr/>
          <p:nvPr/>
        </p:nvSpPr>
        <p:spPr bwMode="auto">
          <a:xfrm>
            <a:off x="3923928" y="4509120"/>
            <a:ext cx="1368152" cy="504056"/>
          </a:xfrm>
          <a:prstGeom prst="curvedUpArrow">
            <a:avLst/>
          </a:prstGeom>
          <a:solidFill>
            <a:srgbClr val="053E4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2129252" y="2645877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371160" imgH="495360" progId="Equation.Ribbit">
                  <p:embed/>
                </p:oleObj>
              </mc:Choice>
              <mc:Fallback>
                <p:oleObj name="Formula" r:id="rId7" imgW="371160" imgH="495360" progId="Equation.Ribbit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9252" y="2645877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6673635" y="2630002"/>
          <a:ext cx="5286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528480" imgH="527400" progId="Equation.Ribbit">
                  <p:embed/>
                </p:oleObj>
              </mc:Choice>
              <mc:Fallback>
                <p:oleObj name="Formula" r:id="rId9" imgW="528480" imgH="527400" progId="Equation.Ribbit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3635" y="2630002"/>
                        <a:ext cx="52863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53215A0F-9651-7DA6-1C81-EEDEB3446E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CFF08AD-3E6C-3F99-7F62-B60DC63CC71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DC53F7A1-2344-B564-E05F-84F913A7142A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18" name="直线连接符 4">
            <a:extLst>
              <a:ext uri="{FF2B5EF4-FFF2-40B4-BE49-F238E27FC236}">
                <a16:creationId xmlns:a16="http://schemas.microsoft.com/office/drawing/2014/main" id="{A2AF97EC-9FC3-E2B4-3B26-362A63C1817E}"/>
              </a:ext>
            </a:extLst>
          </p:cNvPr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96409D18-1D1E-191C-9937-CC8516CF734A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估计噪声参数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通过对退化的图像减去估计噪声，实现图像复原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一种简单的方法：</a:t>
            </a:r>
          </a:p>
          <a:p>
            <a:pPr lvl="1" indent="0" fontAlgn="auto">
              <a:buFont typeface="Wingdings" panose="05000000000000000000" pitchFamily="2" charset="2"/>
              <a:buNone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    通过恒定背景的灰度估计噪声的概率密度函数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0395"/>
            <a:ext cx="9144000" cy="31070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0535" y="6265545"/>
            <a:ext cx="845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截取的恒定背景及其直方图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3545" y="2494466"/>
            <a:ext cx="8229600" cy="3168352"/>
          </a:xfrm>
        </p:spPr>
        <p:txBody>
          <a:bodyPr/>
          <a:lstStyle/>
          <a:p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当成像系统可以利用时，系统噪声特性的简单估计方法是在平坦环境中采集一组图像。</a:t>
            </a:r>
            <a:endParaRPr lang="en-US" altLang="zh-CN" sz="2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例如，简单地对光照均匀的纯色灰色板成像，所成图像通常能够反映系统噪声特性。</a:t>
            </a:r>
            <a:endParaRPr lang="en-US" altLang="zh-CN" sz="2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68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68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7E9B2C-69D1-CAF7-B740-BC7714EB0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AECACBE-3F2A-235D-E98C-8D5C00EC5CBC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ED31B04-635C-2339-A654-0C849B1E92E0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  <p:cxnSp>
        <p:nvCxnSpPr>
          <p:cNvPr id="13" name="直线连接符 4">
            <a:extLst>
              <a:ext uri="{FF2B5EF4-FFF2-40B4-BE49-F238E27FC236}">
                <a16:creationId xmlns:a16="http://schemas.microsoft.com/office/drawing/2014/main" id="{0B9C0C22-7CA8-E7C6-9078-8570625A4219}"/>
              </a:ext>
            </a:extLst>
          </p:cNvPr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" name="标题 1">
            <a:extLst>
              <a:ext uri="{FF2B5EF4-FFF2-40B4-BE49-F238E27FC236}">
                <a16:creationId xmlns:a16="http://schemas.microsoft.com/office/drawing/2014/main" id="{FFC72DE0-9176-575E-D9F6-111229D24A16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Noise Models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C03E3F-01C1-F10F-6193-21A6B85AB32A}"/>
              </a:ext>
            </a:extLst>
          </p:cNvPr>
          <p:cNvSpPr txBox="1"/>
          <p:nvPr/>
        </p:nvSpPr>
        <p:spPr>
          <a:xfrm>
            <a:off x="454287" y="1655242"/>
            <a:ext cx="459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x-none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噪声的直接测量法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137445" y="3168761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针对噪声的复原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669655" cy="49047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假设退化图像只经历过加性噪声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退化图像对应的空间域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频率域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对于多数情况，噪声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𝜂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x,y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与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N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x,y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难以估计，因此，针对只有加性噪声的退化图像，可以使用</a:t>
                </a:r>
                <a:r>
                  <a:rPr kumimoji="1" lang="zh-CN" altLang="en-US" sz="2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 Bold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空间滤波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进行复原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669655" cy="49047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410" y="2405380"/>
            <a:ext cx="3670300" cy="57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410" y="3613150"/>
            <a:ext cx="36957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594395" y="3168761"/>
            <a:ext cx="80695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图像退化/复原处理模型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794545" y="3168761"/>
            <a:ext cx="5669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空间滤波复原方法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均值滤波器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算术平均滤波器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S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xy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：以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为中心的像素邻域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邻域中的长和宽分别为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m</a:t>
            </a:r>
            <a:r>
              <a:rPr kumimoji="1" lang="zh-CN" altLang="en-US" sz="2800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个像素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和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n</a:t>
            </a:r>
            <a:r>
              <a:rPr kumimoji="1" lang="zh-CN" altLang="en-US" sz="2800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个像素</a:t>
            </a: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en-US" altLang="zh-CN" sz="2800" i="1" dirty="0">
              <a:latin typeface="Times New Roman Italic" panose="02020503050405090304" charset="0"/>
              <a:ea typeface="宋体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优势：计算方便快捷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缺点：导致图像模糊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045" y="2518410"/>
            <a:ext cx="39243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均值滤波器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几何均值滤波器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S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xy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：以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为中心的像素邻域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邻域中的长和宽分别为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m</a:t>
            </a:r>
            <a:r>
              <a:rPr kumimoji="1" lang="zh-CN" altLang="en-US" sz="2800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个像素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和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n</a:t>
            </a:r>
            <a:r>
              <a:rPr kumimoji="1" lang="zh-CN" altLang="en-US" sz="2800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个像素</a:t>
            </a: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en-US" altLang="zh-CN" sz="2800" i="1" dirty="0">
              <a:latin typeface="Times New Roman Italic" panose="02020503050405090304" charset="0"/>
              <a:ea typeface="宋体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优势：与算术平均滤波相比，几何均值滤波更能保存图像的细节信息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缺点：乘积、开方的计算复杂度高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50" y="2296795"/>
            <a:ext cx="39751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均值滤波器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谐波平均滤波器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S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xy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：以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为中心的像素邻域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邻域中的长和宽分别为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m</a:t>
            </a:r>
            <a:r>
              <a:rPr kumimoji="1" lang="zh-CN" altLang="en-US" sz="2800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个像素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和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n</a:t>
            </a:r>
            <a:r>
              <a:rPr kumimoji="1" lang="zh-CN" altLang="en-US" sz="2800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个像素</a:t>
            </a: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en-US" altLang="zh-CN" sz="2800" i="1" dirty="0">
              <a:latin typeface="Times New Roman Italic" panose="02020503050405090304" charset="0"/>
              <a:ea typeface="宋体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可以处理盐粒噪声、高斯噪声以及其他噪声，但</a:t>
            </a:r>
            <a:r>
              <a:rPr kumimoji="1" lang="zh-CN" altLang="en-US" sz="2800" b="1" dirty="0">
                <a:solidFill>
                  <a:schemeClr val="accent1">
                    <a:lumMod val="75000"/>
                  </a:schemeClr>
                </a:solidFill>
                <a:latin typeface="Times New Roman Bold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不能处理胡椒噪声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895" y="2327275"/>
            <a:ext cx="37846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均值滤波器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反谐波平均滤波器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S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xy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：以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为中心的像素邻域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邻域中的长和宽分别为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m</a:t>
            </a:r>
            <a:r>
              <a:rPr kumimoji="1" lang="zh-CN" altLang="en-US" sz="2800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个像素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和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n</a:t>
            </a:r>
            <a:r>
              <a:rPr kumimoji="1" lang="zh-CN" altLang="en-US" sz="2800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个像素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dirty="0">
                <a:solidFill>
                  <a:schemeClr val="tx1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Q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：滤波器的阶数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455" y="2240280"/>
            <a:ext cx="3458210" cy="16306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均值滤波器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反谐波平均滤波器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charset="0"/>
                <a:cs typeface="Times New Roman" panose="02020503050405090304" charset="0"/>
                <a:sym typeface="+mn-ea"/>
              </a:rPr>
              <a:t>当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Q &gt; 0 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时，滤波器消除胡椒噪声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当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Q &lt; 0 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时，滤波器消除盐粒噪声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当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Q = 0 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时，滤波器简化为算术平均滤波器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当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Q = </a:t>
            </a:r>
            <a:r>
              <a:rPr kumimoji="1" lang="en-US" altLang="zh-CN" sz="2800" dirty="0">
                <a:latin typeface="宋体" charset="0"/>
                <a:ea typeface="宋体" charset="0"/>
                <a:cs typeface="Times New Roman" panose="02020503050405090304" charset="0"/>
                <a:sym typeface="+mn-ea"/>
              </a:rPr>
              <a:t>－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1 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时，滤波器简化为谐波平均滤波器</a:t>
            </a: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090" y="2406015"/>
            <a:ext cx="3458210" cy="16306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一些例子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1933575"/>
            <a:ext cx="7633335" cy="3746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70635" y="5887720"/>
            <a:ext cx="845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原图                      增加了加性高斯噪声的退化图像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一些例子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0050" y="5798185"/>
            <a:ext cx="845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使用相同大小的算术平均滤波器与几何滤波器的复原结果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1976120"/>
            <a:ext cx="7709535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一些例子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8135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胡椒噪声污染的图像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" y="1866265"/>
            <a:ext cx="7646035" cy="3708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02430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盐粒噪声污染的图像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一些例子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35025" y="5609590"/>
            <a:ext cx="39884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针对胡椒噪声，采用</a:t>
            </a:r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Q=1.5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的反谐波平均滤波器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" y="1875790"/>
            <a:ext cx="7620635" cy="3733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27245" y="5609590"/>
            <a:ext cx="40779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针对盐粒噪声，采用</a:t>
            </a:r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Q=</a:t>
            </a:r>
            <a:r>
              <a:rPr lang="en-US" altLang="zh-CN" sz="2400">
                <a:latin typeface="宋体" charset="0"/>
                <a:ea typeface="宋体" charset="0"/>
              </a:rPr>
              <a:t>－</a:t>
            </a:r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1.5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的反谐波平均滤波器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图像增强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增强图像中的有用信息，改善图像的视觉效果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是一个主观的过程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图像复原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利用图像退化的先验知识，恢复被退化的图像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是一个客观的过程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276F04-0CB6-65CA-82E1-6F11A2D5A4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49CAC5-1716-F0F7-6335-32EA28E1294F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E1217D8-12D7-D4F6-1217-1032F1C41BED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Degradation/Restoration Model</a:t>
            </a:r>
            <a:endParaRPr lang="en-US" altLang="zh-CN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EAF0F66-9512-BDA2-0AA3-93CE63062BF6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394906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图像退化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复原模型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AE63FF88-0363-34C9-AB9D-03C6F8A32811}"/>
              </a:ext>
            </a:extLst>
          </p:cNvPr>
          <p:cNvCxnSpPr/>
          <p:nvPr/>
        </p:nvCxnSpPr>
        <p:spPr>
          <a:xfrm>
            <a:off x="4572000" y="486526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一些例子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5955" y="5609590"/>
            <a:ext cx="41675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针对胡椒噪声，采用</a:t>
            </a:r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Q=</a:t>
            </a:r>
            <a:r>
              <a:rPr lang="en-US" altLang="zh-CN" sz="2400">
                <a:latin typeface="宋体" charset="0"/>
                <a:ea typeface="宋体" charset="0"/>
                <a:sym typeface="+mn-ea"/>
              </a:rPr>
              <a:t>－</a:t>
            </a:r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1.5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的反谐波平均滤波器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824095" y="5609590"/>
            <a:ext cx="3881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针对盐粒噪声，采用</a:t>
            </a:r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Q=1.5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的反谐波平均滤波器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40" y="1913890"/>
            <a:ext cx="754443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统计排序滤波器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中值滤波器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S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xy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：以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为中心的像素邻域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邻域内所有像素灰度值进行排序，输出居于中间值的像素值</a:t>
            </a:r>
            <a:endParaRPr kumimoji="1" lang="zh-CN" altLang="en-US" sz="2800" dirty="0">
              <a:latin typeface="Times New Roman Italic" panose="02020503050405090304" charset="0"/>
              <a:ea typeface="宋体" charset="0"/>
              <a:cs typeface="Times New Roman Italic" panose="02020503050405090304" charset="0"/>
              <a:sym typeface="+mn-ea"/>
            </a:endParaRP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en-US" altLang="zh-CN" sz="2800" i="1" dirty="0">
              <a:latin typeface="Times New Roman Italic" panose="02020503050405090304" charset="0"/>
              <a:ea typeface="宋体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优势：可以有效的降低随机噪声，且模糊度较小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00" y="2428240"/>
            <a:ext cx="3784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569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统计排序滤波器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最大值滤波器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寻找图像中的最亮点，因此可以降低胡椒噪声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最小值滤波器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寻找图像中的最暗点，因此可以降低盐粒噪声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110" y="2157730"/>
            <a:ext cx="36449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335" y="4727575"/>
            <a:ext cx="3746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统计排序滤波器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中点滤波器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是统计排序滤波器与均值滤波器的结合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适用于随机分布的噪声（高斯、均值噪声）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" y="2322830"/>
            <a:ext cx="7138035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统计排序滤波器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修正阿尔法均值滤波器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在邻域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S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xy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中删除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d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/2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个最低灰度值、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d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/2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个最高灰度值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g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R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r,c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表示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S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xy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中剩下的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mn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-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d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个像素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修正阿尔法均值滤波器表示剩下的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mn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-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d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个像素的平均灰度值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545" y="2406650"/>
            <a:ext cx="47244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统计排序滤波器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修正阿尔法均值滤波器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d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的取值范围为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[0, 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mn</a:t>
            </a:r>
            <a:r>
              <a:rPr kumimoji="1" lang="en-US" altLang="zh-CN" sz="28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+mn-ea"/>
              </a:rPr>
              <a:t>－1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]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当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d = 0 </a:t>
            </a:r>
            <a:r>
              <a:rPr kumimoji="1" lang="zh-CN" altLang="en-US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时，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修正阿尔法均值滤波器简化为算术平均滤波器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当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d = mn</a:t>
            </a:r>
            <a:r>
              <a:rPr kumimoji="1" lang="en-US" altLang="zh-CN" sz="280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+mn-ea"/>
              </a:rPr>
              <a:t>－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1 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时，修正阿尔法均值滤波器简化为中值滤波器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适用于多种混合噪声（高斯、椒盐噪声）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545" y="2289810"/>
            <a:ext cx="47244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一些例子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21080" y="6096000"/>
            <a:ext cx="360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a. 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被椒盐噪声污染的图像                  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011680"/>
            <a:ext cx="8266430" cy="3970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39665" y="6096000"/>
            <a:ext cx="3532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b. 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使用中值滤波后的图像                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一些例子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7380" y="6096000"/>
            <a:ext cx="3999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c. 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继续对图</a:t>
            </a:r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b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进行中值滤波                 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20590" y="6096000"/>
            <a:ext cx="4129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  <a:sym typeface="+mn-ea"/>
              </a:rPr>
              <a:t>d. 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  <a:sym typeface="+mn-ea"/>
              </a:rPr>
              <a:t>继续对图</a:t>
            </a:r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  <a:sym typeface="+mn-ea"/>
              </a:rPr>
              <a:t>c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  <a:sym typeface="+mn-ea"/>
              </a:rPr>
              <a:t>进行中值滤波</a:t>
            </a:r>
            <a:endParaRPr lang="zh-CN" altLang="en-US" sz="2400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5" y="1944370"/>
            <a:ext cx="8259445" cy="402018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一些例子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8135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胡椒噪声污染的图像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" y="1866265"/>
            <a:ext cx="7646035" cy="3708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02430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盐粒噪声污染的图像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一些例子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2085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针对胡椒噪声进行最大值滤波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50715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针对盐粒噪声进行最小值滤波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45" y="1943100"/>
            <a:ext cx="7687310" cy="3810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5" y="2780928"/>
            <a:ext cx="8624026" cy="402166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4807" y="1263143"/>
            <a:ext cx="7966273" cy="1400400"/>
          </a:xfrm>
        </p:spPr>
        <p:txBody>
          <a:bodyPr>
            <a:normAutofit fontScale="77500" lnSpcReduction="20000"/>
          </a:bodyPr>
          <a:lstStyle/>
          <a:p>
            <a:pPr marL="457200" lvl="1" indent="-457200">
              <a:lnSpc>
                <a:spcPct val="120000"/>
              </a:lnSpc>
              <a:spcBef>
                <a:spcPts val="6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</a:pPr>
            <a:r>
              <a:rPr lang="zh-CN" altLang="en-US" sz="3600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图像降质</a:t>
            </a:r>
            <a:endParaRPr lang="en-US" altLang="zh-CN" sz="3600" dirty="0">
              <a:solidFill>
                <a:srgbClr val="7D2E8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2" indent="-457200">
              <a:lnSpc>
                <a:spcPct val="120000"/>
              </a:lnSpc>
              <a:spcBef>
                <a:spcPts val="6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</a:pP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图像在采集、传输和处理的过程中，由于成像系统、记录设备、传输介质和后期处理的原因，造成图像质量下降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42997F-3DF6-163E-4037-95C001A81D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3745F4-AAF0-5975-5A45-4F65F28C85FC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6BF02F6-3297-95CA-1AEE-57BAE733795E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Degradation/Restoration Model</a:t>
            </a:r>
            <a:endParaRPr lang="en-US" altLang="zh-CN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3B0842C-6D16-DBF8-CBB5-918A583CB777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394906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图像退化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复原模型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CFA9BFED-85C5-2216-632F-CFC29A079FDA}"/>
              </a:ext>
            </a:extLst>
          </p:cNvPr>
          <p:cNvCxnSpPr/>
          <p:nvPr/>
        </p:nvCxnSpPr>
        <p:spPr>
          <a:xfrm>
            <a:off x="4572000" y="486526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33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自适应滤波器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根据图像邻域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S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xy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中的统计特性自适应的进行滤波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dirty="0">
              <a:latin typeface="Times New Roman Italic" panose="02020503050405090304" charset="0"/>
              <a:ea typeface="宋体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优势：结合了图像的特征变化，因此性能更好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代价：增加了滤波器的复杂度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669655" cy="5034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自适应局部降噪滤波器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参数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图像均值——邻域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S</a:t>
                </a:r>
                <a:r>
                  <a:rPr kumimoji="1" lang="en-US" altLang="zh-CN" sz="2800" i="1" baseline="-25000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xy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内的平均灰度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图像方差——邻域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S</a:t>
                </a:r>
                <a:r>
                  <a:rPr kumimoji="1" lang="en-US" altLang="zh-CN" sz="2800" i="1" baseline="-25000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xy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内的对比度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数学表达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g(x,y)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：噪声图像在点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(x,y)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处的灰度值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𝜂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rPr>
                  <a:t>：噪声方差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         ：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S</a:t>
                </a:r>
                <a:r>
                  <a:rPr kumimoji="1" lang="en-US" altLang="zh-CN" sz="2800" i="1" baseline="-25000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xy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中像素的局部平均灰度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  <m:r>
                          <a:rPr kumimoji="1" lang="en-US" altLang="zh-CN" sz="2800" i="1" baseline="-250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 Italic" panose="02020503050405090304" charset="0"/>
                            <a:sym typeface="+mn-ea"/>
                          </a:rPr>
                          <m:t>𝑥𝑦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rPr>
                  <a:t>：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S</a:t>
                </a:r>
                <a:r>
                  <a:rPr kumimoji="1" lang="en-US" altLang="zh-CN" sz="2800" i="1" baseline="-25000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xy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中像素的局部灰度方差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669655" cy="50342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3" name="334E55B0-647D-440b-865C-3EC943EB4CBC-3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50" y="5354320"/>
            <a:ext cx="712470" cy="4025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自适应局部降噪滤波器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希望的性能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 Regular" panose="02020503050405090304" charset="0"/>
              <a:ea typeface="宋体" charset="0"/>
              <a:cs typeface="Times New Roman Regular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 Regular" panose="02020503050405090304" charset="0"/>
              <a:ea typeface="宋体" charset="0"/>
              <a:cs typeface="Times New Roman Regular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669655" cy="3206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自适应局部降噪滤波器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希望的性能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514350" indent="-514350" fontAlgn="auto">
                  <a:buFont typeface="Wingdings" panose="05000000000000000000" pitchFamily="2" charset="2"/>
                  <a:buAutoNum type="arabicPeriod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𝜂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  <m:r>
                      <a:rPr kumimoji="1" lang="en-US" altLang="zh-CN" sz="2800" i="1" dirty="0">
                        <a:latin typeface="Cambria Math" charset="0"/>
                        <a:ea typeface="宋体" charset="0"/>
                        <a:cs typeface="Cambria Math" charset="0"/>
                        <a:sym typeface="+mn-ea"/>
                      </a:rPr>
                      <m:t>=</m:t>
                    </m:r>
                  </m:oMath>
                </a14:m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 0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，则滤波器返回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(x,y)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处的值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g(x,y)</a:t>
                </a:r>
              </a:p>
              <a:p>
                <a:pPr marL="514350" indent="-51435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 Regular" panose="02020503050405090304" charset="0"/>
                  <a:ea typeface="宋体" charset="0"/>
                  <a:cs typeface="Times New Roman Regular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宋体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669655" cy="32061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865870" cy="3694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自适应局部降噪滤波器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希望的性能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514350" indent="-514350" fontAlgn="auto">
                  <a:buFont typeface="Wingdings" panose="05000000000000000000" pitchFamily="2" charset="2"/>
                  <a:buAutoNum type="arabicPeriod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𝜂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  <m:r>
                      <a:rPr kumimoji="1" lang="en-US" altLang="zh-CN" sz="2800" i="1" dirty="0">
                        <a:latin typeface="Cambria Math" charset="0"/>
                        <a:ea typeface="宋体" charset="0"/>
                        <a:cs typeface="Cambria Math" charset="0"/>
                        <a:sym typeface="+mn-ea"/>
                      </a:rPr>
                      <m:t>=</m:t>
                    </m:r>
                  </m:oMath>
                </a14:m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 0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，则滤波器返回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(x,y)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处的值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g(x,y)</a:t>
                </a:r>
              </a:p>
              <a:p>
                <a:pPr marL="514350" indent="-514350" fontAlgn="auto">
                  <a:buFont typeface="Wingdings" panose="05000000000000000000" pitchFamily="2" charset="2"/>
                  <a:buAutoNum type="arabicPeriod"/>
                </a:pP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若局部方差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  <m:r>
                          <a:rPr kumimoji="1" lang="en-US" altLang="zh-CN" sz="2800" i="1" baseline="-250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 Italic" panose="02020503050405090304" charset="0"/>
                            <a:sym typeface="+mn-ea"/>
                          </a:rPr>
                          <m:t>𝑥𝑦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相对于噪声方差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𝜂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较高，则滤波器返回一个接近于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g(x,y)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的值</a:t>
                </a:r>
                <a:endParaRPr kumimoji="1" lang="en-US" altLang="zh-CN" sz="2800" dirty="0">
                  <a:latin typeface="Times New Roman Regular" panose="02020503050405090304" charset="0"/>
                  <a:ea typeface="宋体" charset="0"/>
                  <a:cs typeface="Times New Roman Regular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宋体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865870" cy="3694430"/>
              </a:xfrm>
              <a:prstGeom prst="rect">
                <a:avLst/>
              </a:prstGeom>
              <a:blipFill>
                <a:blip r:embed="rId4"/>
                <a:stretch>
                  <a:fillRect l="-1238" t="-2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865869" cy="4106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自适应局部降噪滤波器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希望的性能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514350" indent="-514350" fontAlgn="auto">
                  <a:buFont typeface="Wingdings" panose="05000000000000000000" pitchFamily="2" charset="2"/>
                  <a:buAutoNum type="arabicPeriod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𝜂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  <m:r>
                      <a:rPr kumimoji="1" lang="en-US" altLang="zh-CN" sz="2800" i="1" dirty="0">
                        <a:latin typeface="Cambria Math" charset="0"/>
                        <a:ea typeface="宋体" charset="0"/>
                        <a:cs typeface="Cambria Math" charset="0"/>
                        <a:sym typeface="+mn-ea"/>
                      </a:rPr>
                      <m:t>=</m:t>
                    </m:r>
                  </m:oMath>
                </a14:m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 0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，则滤波器返回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(x,y)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处的值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g(x,y)</a:t>
                </a:r>
              </a:p>
              <a:p>
                <a:pPr marL="514350" indent="-514350" fontAlgn="auto">
                  <a:buFont typeface="Wingdings" panose="05000000000000000000" pitchFamily="2" charset="2"/>
                  <a:buAutoNum type="arabicPeriod"/>
                </a:pP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若局部方差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  <m:r>
                          <a:rPr kumimoji="1" lang="en-US" altLang="zh-CN" sz="2800" i="1" baseline="-250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 Italic" panose="02020503050405090304" charset="0"/>
                            <a:sym typeface="+mn-ea"/>
                          </a:rPr>
                          <m:t>𝑥𝑦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相对于噪声方差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𝜂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较高，则滤波器返回一个接近于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g(x,y)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的值</a:t>
                </a:r>
              </a:p>
              <a:p>
                <a:pPr marL="514350" indent="-514350" fontAlgn="auto">
                  <a:buFont typeface="Wingdings" panose="05000000000000000000" pitchFamily="2" charset="2"/>
                  <a:buAutoNum type="arabicPeriod"/>
                </a:pP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若两个方差相等，则返回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  <m:r>
                          <a:rPr kumimoji="1" lang="en-US" altLang="zh-CN" sz="2800" i="1" baseline="-250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 Italic" panose="02020503050405090304" charset="0"/>
                            <a:sym typeface="+mn-ea"/>
                          </a:rPr>
                          <m:t>𝑥𝑦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rPr>
                  <a:t>中像素的算术平均灰度</a:t>
                </a:r>
                <a:endParaRPr kumimoji="1" lang="en-US" altLang="zh-CN" sz="2800" dirty="0">
                  <a:latin typeface="Times New Roman Regular" panose="02020503050405090304" charset="0"/>
                  <a:ea typeface="宋体" charset="0"/>
                  <a:cs typeface="Times New Roman Regular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宋体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865869" cy="4106381"/>
              </a:xfrm>
              <a:prstGeom prst="rect">
                <a:avLst/>
              </a:prstGeom>
              <a:blipFill>
                <a:blip r:embed="rId4"/>
                <a:stretch>
                  <a:fillRect l="-1238" t="-1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866505" cy="4613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自适应局部降噪滤波器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希望的性能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514350" indent="-514350" fontAlgn="auto">
                  <a:buFont typeface="Wingdings" panose="05000000000000000000" pitchFamily="2" charset="2"/>
                  <a:buAutoNum type="arabicPeriod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𝜂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  <m:r>
                      <a:rPr kumimoji="1" lang="en-US" altLang="zh-CN" sz="2800" i="1" dirty="0">
                        <a:latin typeface="Cambria Math" charset="0"/>
                        <a:ea typeface="宋体" charset="0"/>
                        <a:cs typeface="Cambria Math" charset="0"/>
                        <a:sym typeface="+mn-ea"/>
                      </a:rPr>
                      <m:t>=</m:t>
                    </m:r>
                  </m:oMath>
                </a14:m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 0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，则滤波器返回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(x,y)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处的值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g(x,y)</a:t>
                </a:r>
              </a:p>
              <a:p>
                <a:pPr marL="514350" indent="-514350" fontAlgn="auto">
                  <a:buFont typeface="Wingdings" panose="05000000000000000000" pitchFamily="2" charset="2"/>
                  <a:buAutoNum type="arabicPeriod"/>
                </a:pP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若局部方差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  <m:r>
                          <a:rPr kumimoji="1" lang="en-US" altLang="zh-CN" sz="2800" i="1" baseline="-250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 Italic" panose="02020503050405090304" charset="0"/>
                            <a:sym typeface="+mn-ea"/>
                          </a:rPr>
                          <m:t>𝑥𝑦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相对于噪声方差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𝜂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较高，则滤波器返回一个接近于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g(x,y)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的值</a:t>
                </a:r>
              </a:p>
              <a:p>
                <a:pPr marL="514350" indent="-514350" fontAlgn="auto">
                  <a:buFont typeface="Wingdings" panose="05000000000000000000" pitchFamily="2" charset="2"/>
                  <a:buAutoNum type="arabicPeriod"/>
                </a:pP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若两个方差相等，则返回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宋体" charset="0"/>
                            <a:cs typeface="Cambria Math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800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a:rPr kumimoji="1" lang="en-US" altLang="zh-CN" sz="28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  <m:r>
                          <a:rPr kumimoji="1" lang="en-US" altLang="zh-CN" sz="2800" i="1" baseline="-25000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 Italic" panose="02020503050405090304" charset="0"/>
                            <a:sym typeface="+mn-ea"/>
                          </a:rPr>
                          <m:t>𝑥𝑦</m:t>
                        </m:r>
                      </m:sub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rPr>
                  <a:t>中像素的算术平均灰度</a:t>
                </a:r>
                <a:endParaRPr kumimoji="1" lang="en-US" altLang="zh-CN" sz="2800" dirty="0">
                  <a:latin typeface="Times New Roman Regular" panose="02020503050405090304" charset="0"/>
                  <a:ea typeface="宋体" charset="0"/>
                  <a:cs typeface="Times New Roman Regular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据此得到的自适应表达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宋体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866505" cy="46132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0" y="5413375"/>
            <a:ext cx="628713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一个例子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0050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被高斯噪声污染后的图像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50715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算术平均滤波后结果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" y="1866265"/>
            <a:ext cx="7929880" cy="37230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一个例子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2920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算术平均滤波结果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27245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几何平均滤波结果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l="49183" t="102"/>
          <a:stretch>
            <a:fillRect/>
          </a:stretch>
        </p:blipFill>
        <p:spPr>
          <a:xfrm>
            <a:off x="1020445" y="1903730"/>
            <a:ext cx="3917950" cy="3616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rcRect r="50741"/>
          <a:stretch>
            <a:fillRect/>
          </a:stretch>
        </p:blipFill>
        <p:spPr>
          <a:xfrm>
            <a:off x="4789805" y="1943100"/>
            <a:ext cx="3757295" cy="36163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一个例子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4555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Restoration from noise only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2920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几何平均滤波结果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50715" y="5753735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自适应局部降噪结果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90" y="1934210"/>
            <a:ext cx="7627620" cy="3616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AD9C4C-D5E8-6DF8-B65A-01E886091C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581"/>
          <a:stretch/>
        </p:blipFill>
        <p:spPr>
          <a:xfrm>
            <a:off x="176844" y="1420495"/>
            <a:ext cx="3848663" cy="374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5263852"/>
          </a:xfrm>
        </p:spPr>
        <p:txBody>
          <a:bodyPr/>
          <a:lstStyle/>
          <a:p>
            <a:pPr marL="457200" lvl="1" indent="-457200">
              <a:lnSpc>
                <a:spcPct val="120000"/>
              </a:lnSpc>
              <a:spcBef>
                <a:spcPts val="3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</a:pPr>
            <a:r>
              <a:rPr lang="zh-CN" altLang="en-US" sz="2600" b="1" dirty="0"/>
              <a:t>对于</a:t>
            </a:r>
            <a:r>
              <a:rPr lang="zh-CN" altLang="en-US" sz="2600" b="1" dirty="0">
                <a:solidFill>
                  <a:srgbClr val="0033CC"/>
                </a:solidFill>
              </a:rPr>
              <a:t>线性位置移不变系统</a:t>
            </a:r>
            <a:r>
              <a:rPr lang="zh-CN" altLang="en-US" sz="2600" b="1" dirty="0"/>
              <a:t>，在空域中图像降质过程通常建模为卷积形式：</a:t>
            </a:r>
            <a:endParaRPr lang="en-US" altLang="zh-CN" sz="2600" b="1" dirty="0"/>
          </a:p>
          <a:p>
            <a:pPr marL="457200" lvl="1" indent="-457200">
              <a:lnSpc>
                <a:spcPct val="120000"/>
              </a:lnSpc>
              <a:spcBef>
                <a:spcPts val="3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</a:pPr>
            <a:endParaRPr lang="en-US" altLang="zh-CN" sz="2600" b="1" dirty="0"/>
          </a:p>
          <a:p>
            <a:pPr marL="457200" lvl="1" indent="-457200">
              <a:lnSpc>
                <a:spcPct val="120000"/>
              </a:lnSpc>
              <a:spcBef>
                <a:spcPts val="3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</a:pPr>
            <a:endParaRPr lang="en-US" altLang="zh-CN" sz="2600" b="1" dirty="0"/>
          </a:p>
          <a:p>
            <a:pPr marL="457200" lvl="1" indent="0">
              <a:lnSpc>
                <a:spcPct val="120000"/>
              </a:lnSpc>
              <a:spcBef>
                <a:spcPts val="300"/>
              </a:spcBef>
              <a:buClr>
                <a:srgbClr val="053E49"/>
              </a:buClr>
              <a:buNone/>
            </a:pPr>
            <a:endParaRPr lang="en-US" altLang="zh-CN" sz="2600" b="1" dirty="0"/>
          </a:p>
          <a:p>
            <a:pPr marL="457200" lvl="1" indent="0">
              <a:lnSpc>
                <a:spcPct val="120000"/>
              </a:lnSpc>
              <a:spcBef>
                <a:spcPts val="300"/>
              </a:spcBef>
              <a:buClr>
                <a:srgbClr val="053E49"/>
              </a:buClr>
              <a:buNone/>
            </a:pPr>
            <a:endParaRPr lang="en-US" altLang="zh-CN" sz="2600" b="1" dirty="0"/>
          </a:p>
          <a:p>
            <a:pPr marL="457200" lvl="1" indent="0">
              <a:lnSpc>
                <a:spcPct val="120000"/>
              </a:lnSpc>
              <a:spcBef>
                <a:spcPts val="300"/>
              </a:spcBef>
              <a:buClr>
                <a:srgbClr val="053E49"/>
              </a:buClr>
              <a:buNone/>
            </a:pPr>
            <a:endParaRPr lang="en-US" altLang="zh-CN" sz="2600" b="1" dirty="0"/>
          </a:p>
          <a:p>
            <a:pPr marL="457200" lvl="1" indent="0">
              <a:lnSpc>
                <a:spcPct val="120000"/>
              </a:lnSpc>
              <a:spcBef>
                <a:spcPts val="300"/>
              </a:spcBef>
              <a:buClr>
                <a:srgbClr val="053E49"/>
              </a:buClr>
              <a:buNone/>
            </a:pPr>
            <a:r>
              <a:rPr lang="zh-CN" altLang="en-US" sz="2600" b="1" dirty="0"/>
              <a:t>式中，            表示观测图像，</a:t>
            </a:r>
            <a:r>
              <a:rPr lang="en-US" sz="2600" b="1" dirty="0"/>
              <a:t>            </a:t>
            </a:r>
            <a:r>
              <a:rPr lang="zh-CN" altLang="en-US" sz="2600" b="1" dirty="0"/>
              <a:t>表示原图像，         </a:t>
            </a:r>
            <a:endParaRPr lang="en-US" altLang="zh-CN" sz="2600" b="1" dirty="0"/>
          </a:p>
          <a:p>
            <a:pPr marL="457200" lvl="1" indent="0">
              <a:spcBef>
                <a:spcPts val="300"/>
              </a:spcBef>
              <a:buClr>
                <a:srgbClr val="053E49"/>
              </a:buClr>
              <a:buNone/>
            </a:pPr>
            <a:r>
              <a:rPr lang="en-US" altLang="zh-CN" sz="2600" b="1" dirty="0"/>
              <a:t>                         </a:t>
            </a:r>
            <a:r>
              <a:rPr lang="zh-CN" altLang="en-US" sz="2600" b="1" dirty="0"/>
              <a:t>表示</a:t>
            </a:r>
            <a:r>
              <a:rPr lang="zh-CN" altLang="en-US" sz="2600" b="1" dirty="0">
                <a:solidFill>
                  <a:srgbClr val="7D2E8F"/>
                </a:solidFill>
              </a:rPr>
              <a:t>点扩散函数（模糊核、卷积核）</a:t>
            </a:r>
            <a:r>
              <a:rPr lang="zh-CN" altLang="en-US" sz="2600" b="1" dirty="0"/>
              <a:t>，</a:t>
            </a:r>
            <a:endParaRPr lang="en-US" altLang="zh-CN" sz="2600" b="1" dirty="0"/>
          </a:p>
          <a:p>
            <a:pPr marL="457200" lvl="1" indent="0">
              <a:spcBef>
                <a:spcPts val="300"/>
              </a:spcBef>
              <a:buClr>
                <a:srgbClr val="053E49"/>
              </a:buClr>
              <a:buNone/>
            </a:pPr>
            <a:r>
              <a:rPr lang="en-US" altLang="zh-CN" sz="2600" b="1" dirty="0"/>
              <a:t>                         </a:t>
            </a:r>
            <a:r>
              <a:rPr lang="zh-CN" altLang="en-US" sz="2600" b="1" dirty="0"/>
              <a:t>表示加性噪声项。</a:t>
            </a:r>
          </a:p>
        </p:txBody>
      </p:sp>
      <p:graphicFrame>
        <p:nvGraphicFramePr>
          <p:cNvPr id="12697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791387"/>
              </p:ext>
            </p:extLst>
          </p:nvPr>
        </p:nvGraphicFramePr>
        <p:xfrm>
          <a:off x="2100263" y="2493963"/>
          <a:ext cx="494188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4941720" imgH="348120" progId="Equation.Ribbit">
                  <p:embed/>
                </p:oleObj>
              </mc:Choice>
              <mc:Fallback>
                <p:oleObj name="Formula" r:id="rId3" imgW="4941720" imgH="348120" progId="Equation.Ribbit">
                  <p:embed/>
                  <p:pic>
                    <p:nvPicPr>
                      <p:cNvPr id="12697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263" y="2493963"/>
                        <a:ext cx="4941887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70625"/>
              </p:ext>
            </p:extLst>
          </p:nvPr>
        </p:nvGraphicFramePr>
        <p:xfrm>
          <a:off x="1879600" y="4999664"/>
          <a:ext cx="92233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928440" imgH="349560" progId="Equation.Ribbit">
                  <p:embed/>
                </p:oleObj>
              </mc:Choice>
              <mc:Fallback>
                <p:oleObj name="Formula" r:id="rId5" imgW="928440" imgH="349560" progId="Equation.Ribbit">
                  <p:embed/>
                  <p:pic>
                    <p:nvPicPr>
                      <p:cNvPr id="1269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4999664"/>
                        <a:ext cx="922338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1" name="Object 5"/>
          <p:cNvGraphicFramePr>
            <a:graphicFrameLocks noChangeAspect="1"/>
          </p:cNvGraphicFramePr>
          <p:nvPr/>
        </p:nvGraphicFramePr>
        <p:xfrm>
          <a:off x="5163388" y="4985809"/>
          <a:ext cx="9382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945000" imgH="349560" progId="Equation.Ribbit">
                  <p:embed/>
                </p:oleObj>
              </mc:Choice>
              <mc:Fallback>
                <p:oleObj name="Formula" r:id="rId7" imgW="945000" imgH="349560" progId="Equation.Ribbit">
                  <p:embed/>
                  <p:pic>
                    <p:nvPicPr>
                      <p:cNvPr id="1269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3388" y="4985809"/>
                        <a:ext cx="938213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26586"/>
              </p:ext>
            </p:extLst>
          </p:nvPr>
        </p:nvGraphicFramePr>
        <p:xfrm>
          <a:off x="1878805" y="5436942"/>
          <a:ext cx="9302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936000" imgH="349560" progId="Equation.Ribbit">
                  <p:embed/>
                </p:oleObj>
              </mc:Choice>
              <mc:Fallback>
                <p:oleObj name="Formula" r:id="rId9" imgW="936000" imgH="349560" progId="Equation.Ribbit">
                  <p:embed/>
                  <p:pic>
                    <p:nvPicPr>
                      <p:cNvPr id="1269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805" y="5436942"/>
                        <a:ext cx="93027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714341"/>
              </p:ext>
            </p:extLst>
          </p:nvPr>
        </p:nvGraphicFramePr>
        <p:xfrm>
          <a:off x="1878805" y="5836122"/>
          <a:ext cx="9239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929880" imgH="349560" progId="Equation.Ribbit">
                  <p:embed/>
                </p:oleObj>
              </mc:Choice>
              <mc:Fallback>
                <p:oleObj name="Formula" r:id="rId11" imgW="929880" imgH="349560" progId="Equation.Ribbit">
                  <p:embed/>
                  <p:pic>
                    <p:nvPicPr>
                      <p:cNvPr id="1269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805" y="5836122"/>
                        <a:ext cx="92392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1"/>
          <p:cNvGrpSpPr/>
          <p:nvPr/>
        </p:nvGrpSpPr>
        <p:grpSpPr>
          <a:xfrm>
            <a:off x="1331640" y="3045813"/>
            <a:ext cx="6861810" cy="1833245"/>
            <a:chOff x="6945" y="3802"/>
            <a:chExt cx="10806" cy="2887"/>
          </a:xfrm>
        </p:grpSpPr>
        <p:pic>
          <p:nvPicPr>
            <p:cNvPr id="11" name="图片 3" descr="E:\_学习磕盐\_！GLN\_郭乐宁汇报\20201026_开题报告预演练\示意图\blur_noiseRandSalt_image.pngblur_noiseRandSalt_image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6945" y="3802"/>
              <a:ext cx="2267" cy="2268"/>
            </a:xfrm>
            <a:prstGeom prst="rect">
              <a:avLst/>
            </a:prstGeom>
          </p:spPr>
        </p:pic>
        <p:pic>
          <p:nvPicPr>
            <p:cNvPr id="12" name="图片 5" descr="lena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945" y="3805"/>
              <a:ext cx="2268" cy="2268"/>
            </a:xfrm>
            <a:prstGeom prst="rect">
              <a:avLst/>
            </a:prstGeom>
          </p:spPr>
        </p:pic>
        <p:pic>
          <p:nvPicPr>
            <p:cNvPr id="14" name="图片 6" descr="kernel_final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56" y="4511"/>
              <a:ext cx="850" cy="850"/>
            </a:xfrm>
            <a:prstGeom prst="rect">
              <a:avLst/>
            </a:prstGeom>
          </p:spPr>
        </p:pic>
        <p:pic>
          <p:nvPicPr>
            <p:cNvPr id="15" name="图片 9" descr="E:\_学习磕盐\_！GLN\_郭乐宁汇报\20201026_开题报告预演练\示意图\noise_randSalt.pngnoise_randSalt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15484" y="3805"/>
              <a:ext cx="2267" cy="2268"/>
            </a:xfrm>
            <a:prstGeom prst="rect">
              <a:avLst/>
            </a:prstGeom>
          </p:spPr>
        </p:pic>
        <p:graphicFrame>
          <p:nvGraphicFramePr>
            <p:cNvPr id="16" name="对象 11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1434" y="4766"/>
            <a:ext cx="203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63500" imgH="120650" progId="Equation.Ribbit">
                    <p:embed/>
                  </p:oleObj>
                </mc:Choice>
                <mc:Fallback>
                  <p:oleObj r:id="rId17" imgW="63500" imgH="120650" progId="Equation.Ribbit">
                    <p:embed/>
                    <p:pic>
                      <p:nvPicPr>
                        <p:cNvPr id="16" name="对象 11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1434" y="4766"/>
                          <a:ext cx="203" cy="3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5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9562" y="4766"/>
            <a:ext cx="337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105410" imgH="106680" progId="Equation.Ribbit">
                    <p:embed/>
                  </p:oleObj>
                </mc:Choice>
                <mc:Fallback>
                  <p:oleObj r:id="rId19" imgW="105410" imgH="106680" progId="Equation.Ribbit">
                    <p:embed/>
                    <p:pic>
                      <p:nvPicPr>
                        <p:cNvPr id="17" name="对象 15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9562" y="4766"/>
                          <a:ext cx="337" cy="3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2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4663" y="4727"/>
            <a:ext cx="38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1" imgW="118745" imgH="144780" progId="Equation.Ribbit">
                    <p:embed/>
                  </p:oleObj>
                </mc:Choice>
                <mc:Fallback>
                  <p:oleObj r:id="rId21" imgW="118745" imgH="144780" progId="Equation.Ribbit">
                    <p:embed/>
                    <p:pic>
                      <p:nvPicPr>
                        <p:cNvPr id="18" name="对象 23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4663" y="4727"/>
                          <a:ext cx="380" cy="4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本框 27"/>
            <p:cNvSpPr txBox="1"/>
            <p:nvPr/>
          </p:nvSpPr>
          <p:spPr>
            <a:xfrm>
              <a:off x="7206" y="6134"/>
              <a:ext cx="1963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模糊图像</a:t>
              </a:r>
            </a:p>
          </p:txBody>
        </p:sp>
        <p:graphicFrame>
          <p:nvGraphicFramePr>
            <p:cNvPr id="20" name="对象 29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8665" y="6234"/>
            <a:ext cx="272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3" imgW="86400" imgH="119520" progId="Equation.Ribbit">
                    <p:embed/>
                  </p:oleObj>
                </mc:Choice>
                <mc:Fallback>
                  <p:oleObj name="Formula" r:id="rId23" imgW="86400" imgH="119520" progId="Equation.Ribbit">
                    <p:embed/>
                    <p:pic>
                      <p:nvPicPr>
                        <p:cNvPr id="20" name="对象 29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8665" y="6234"/>
                          <a:ext cx="272" cy="3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文本框 31"/>
            <p:cNvSpPr txBox="1"/>
            <p:nvPr/>
          </p:nvSpPr>
          <p:spPr>
            <a:xfrm>
              <a:off x="9899" y="6148"/>
              <a:ext cx="1702" cy="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+mn-ea"/>
                </a:rPr>
                <a:t>模糊核</a:t>
              </a:r>
            </a:p>
          </p:txBody>
        </p:sp>
        <p:graphicFrame>
          <p:nvGraphicFramePr>
            <p:cNvPr id="22" name="对象 3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1053" y="6198"/>
            <a:ext cx="301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5" imgW="94615" imgH="152400" progId="Equation.Ribbit">
                    <p:embed/>
                  </p:oleObj>
                </mc:Choice>
                <mc:Fallback>
                  <p:oleObj r:id="rId25" imgW="94615" imgH="152400" progId="Equation.Ribbit">
                    <p:embed/>
                    <p:pic>
                      <p:nvPicPr>
                        <p:cNvPr id="22" name="对象 34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1053" y="6198"/>
                          <a:ext cx="301" cy="4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文本框 36"/>
            <p:cNvSpPr txBox="1"/>
            <p:nvPr/>
          </p:nvSpPr>
          <p:spPr>
            <a:xfrm>
              <a:off x="12250" y="6134"/>
              <a:ext cx="1963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清晰图像</a:t>
              </a:r>
            </a:p>
          </p:txBody>
        </p:sp>
        <p:graphicFrame>
          <p:nvGraphicFramePr>
            <p:cNvPr id="24" name="对象 37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3718" y="6194"/>
            <a:ext cx="285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7" imgW="90360" imgH="155160" progId="Equation.Ribbit">
                    <p:embed/>
                  </p:oleObj>
                </mc:Choice>
                <mc:Fallback>
                  <p:oleObj name="Formula" r:id="rId27" imgW="90360" imgH="155160" progId="Equation.Ribbit">
                    <p:embed/>
                    <p:pic>
                      <p:nvPicPr>
                        <p:cNvPr id="24" name="对象 37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3718" y="6194"/>
                          <a:ext cx="285" cy="4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文本框 41"/>
            <p:cNvSpPr txBox="1"/>
            <p:nvPr/>
          </p:nvSpPr>
          <p:spPr>
            <a:xfrm>
              <a:off x="16053" y="6134"/>
              <a:ext cx="131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+mn-ea"/>
                </a:rPr>
                <a:t>噪声</a:t>
              </a:r>
            </a:p>
          </p:txBody>
        </p:sp>
        <p:graphicFrame>
          <p:nvGraphicFramePr>
            <p:cNvPr id="26" name="对象 4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6890" y="6247"/>
            <a:ext cx="292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9" imgW="91440" imgH="119520" progId="Equation.Ribbit">
                    <p:embed/>
                  </p:oleObj>
                </mc:Choice>
                <mc:Fallback>
                  <p:oleObj name="Formula" r:id="rId29" imgW="91440" imgH="119520" progId="Equation.Ribbit">
                    <p:embed/>
                    <p:pic>
                      <p:nvPicPr>
                        <p:cNvPr id="26" name="对象 42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6890" y="6247"/>
                          <a:ext cx="292" cy="3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93" y="2804653"/>
            <a:ext cx="2003877" cy="17467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AD5058-1666-4F5F-6F8D-18BFE79528A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0693FEF-1DF5-FEEB-3537-17F38151EFB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FB8D237-39F2-271A-8AC1-AED1C0C1FE96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Degradation/Restoration Model</a:t>
            </a:r>
            <a:endParaRPr lang="en-US" altLang="zh-CN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783C005-60BB-98F3-5F3F-BC7AFDE5BCA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394906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图像退化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复原模型</a:t>
            </a:r>
          </a:p>
        </p:txBody>
      </p:sp>
      <p:cxnSp>
        <p:nvCxnSpPr>
          <p:cNvPr id="13" name="直线连接符 4">
            <a:extLst>
              <a:ext uri="{FF2B5EF4-FFF2-40B4-BE49-F238E27FC236}">
                <a16:creationId xmlns:a16="http://schemas.microsoft.com/office/drawing/2014/main" id="{1D301EA9-2E67-06B9-8452-EE8E6E8AA8E6}"/>
              </a:ext>
            </a:extLst>
          </p:cNvPr>
          <p:cNvCxnSpPr/>
          <p:nvPr/>
        </p:nvCxnSpPr>
        <p:spPr>
          <a:xfrm>
            <a:off x="4572000" y="486526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图像退化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/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复原模型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dirty="0">
              <a:latin typeface="Times New Roman Italic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4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x,</a:t>
            </a:r>
            <a:r>
              <a:rPr kumimoji="1" lang="en-US" altLang="zh-CN" sz="24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y</a:t>
            </a: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：原图像</a:t>
            </a:r>
            <a:endParaRPr kumimoji="1" lang="zh-CN" altLang="en-US" sz="24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4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g</a:t>
            </a: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：退化后的图像，经历退化函数</a:t>
            </a:r>
            <a:r>
              <a:rPr kumimoji="1" lang="en-US" altLang="zh-CN" sz="24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&amp;</a:t>
            </a:r>
            <a:r>
              <a:rPr kumimoji="1" lang="zh-CN" altLang="en-US" sz="24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加性噪声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  (</a:t>
            </a:r>
            <a:r>
              <a:rPr kumimoji="1" lang="en-US" altLang="zh-CN" sz="24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x,</a:t>
            </a:r>
            <a:r>
              <a:rPr kumimoji="1" lang="en-US" altLang="zh-CN" sz="24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y</a:t>
            </a: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：复原后的图像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Degradation/Restoration Model</a:t>
            </a:r>
            <a:endParaRPr lang="en-US" altLang="zh-CN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394906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图像退化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复原模型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4572000" y="486526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5" y="1898650"/>
            <a:ext cx="8700135" cy="30607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779270" y="2549525"/>
            <a:ext cx="5993130" cy="2092960"/>
            <a:chOff x="2802" y="4015"/>
            <a:chExt cx="9438" cy="3296"/>
          </a:xfrm>
        </p:grpSpPr>
        <p:sp>
          <p:nvSpPr>
            <p:cNvPr id="10" name="文本框 9"/>
            <p:cNvSpPr txBox="1"/>
            <p:nvPr/>
          </p:nvSpPr>
          <p:spPr>
            <a:xfrm>
              <a:off x="3899" y="6587"/>
              <a:ext cx="338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Songti SC Bold" panose="02010800040101010101" charset="-122"/>
                  <a:ea typeface="Songti SC Bold" panose="02010800040101010101" charset="-122"/>
                </a:rPr>
                <a:t>图像退化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102" y="6587"/>
              <a:ext cx="313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Songti SC Bold" panose="02010800040101010101" charset="-122"/>
                  <a:ea typeface="Songti SC Bold" panose="02010800040101010101" charset="-122"/>
                </a:rPr>
                <a:t>图像复原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802" y="4015"/>
              <a:ext cx="2284" cy="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退化函数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385" y="4262"/>
              <a:ext cx="2400" cy="1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复原滤波器</a:t>
              </a:r>
            </a:p>
            <a:p>
              <a:pPr algn="ctr"/>
              <a:endParaRPr lang="zh-CN" altLang="en-US" sz="2000">
                <a:latin typeface="Songti SC" panose="02010800040101010101" charset="-122"/>
                <a:ea typeface="Songti SC" panose="020108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4" y="5158"/>
              <a:ext cx="1155" cy="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噪声</a:t>
              </a:r>
            </a:p>
          </p:txBody>
        </p:sp>
      </p:grpSp>
      <p:pic>
        <p:nvPicPr>
          <p:cNvPr id="17" name="334E55B0-647D-440b-865C-3EC943EB4CBC-1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25" y="5970270"/>
            <a:ext cx="160655" cy="3390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433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图像退化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/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复原模型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dirty="0">
              <a:latin typeface="Times New Roman Italic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4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Degradation/Restoration Model</a:t>
            </a:r>
            <a:endParaRPr lang="en-US" altLang="zh-CN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5" y="102870"/>
            <a:ext cx="3992608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图像退化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复原模型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4310743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5" y="1898650"/>
            <a:ext cx="8700135" cy="30607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779270" y="2549525"/>
            <a:ext cx="5993130" cy="2092960"/>
            <a:chOff x="2802" y="4015"/>
            <a:chExt cx="9438" cy="3296"/>
          </a:xfrm>
        </p:grpSpPr>
        <p:sp>
          <p:nvSpPr>
            <p:cNvPr id="10" name="文本框 9"/>
            <p:cNvSpPr txBox="1"/>
            <p:nvPr/>
          </p:nvSpPr>
          <p:spPr>
            <a:xfrm>
              <a:off x="3899" y="6587"/>
              <a:ext cx="338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Songti SC Bold" panose="02010800040101010101" charset="-122"/>
                  <a:ea typeface="Songti SC Bold" panose="02010800040101010101" charset="-122"/>
                </a:rPr>
                <a:t>图像退化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102" y="6587"/>
              <a:ext cx="313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Songti SC Bold" panose="02010800040101010101" charset="-122"/>
                  <a:ea typeface="Songti SC Bold" panose="02010800040101010101" charset="-122"/>
                </a:rPr>
                <a:t>图像复原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802" y="4015"/>
              <a:ext cx="2284" cy="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退化函数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385" y="4262"/>
              <a:ext cx="2400" cy="1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复原滤波器</a:t>
              </a:r>
            </a:p>
            <a:p>
              <a:pPr algn="ctr"/>
              <a:endParaRPr lang="zh-CN" altLang="en-US" sz="2000">
                <a:latin typeface="Songti SC" panose="02010800040101010101" charset="-122"/>
                <a:ea typeface="Songti SC" panose="020108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4" y="5158"/>
              <a:ext cx="1155" cy="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噪声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5137785"/>
            <a:ext cx="4318000" cy="596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3765" y="5776595"/>
            <a:ext cx="48133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3013745" y="3168761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噪声模型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riansTemplate">
  <a:themeElements>
    <a:clrScheme name="Brian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ians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rian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zZ1hHaGhkSHRtZlNCY1hRPT0iLAogICAiTGF0ZXhJbWdCYXNlNjQiIDogImlWQk9SdzBLR2dvQUFBQU5TVWhFVWdBQUFDNEFBQUJoQkFNQUFBQmJtWTY5QUFBQU1GQk1WRVgvLy84QUFBQUFBQUFBQUFBQUFBQUFBQUFBQUFBQUFBQUFBQUFBQUFBQUFBQUFBQUFBQUFBQUFBQUFBQUFBQUFBdjNhQjdBQUFBRDNSU1RsTUF1ektaNzJZUTNTS3JSSWxVZHMxdVc1bTlBQUFBQ1hCSVdYTUFBQTdFQUFBT3hBR1ZLdzRiQUFBQ0ZVbEVRVlJJRGQxV3ZVNGpRUXoyOHB0QURrNGdRWVUyeFZGejB0SUhvU3ZvQWsrd0t5RkVDUkwwU1hzVmVZUGhBWkJBdWdlNEs2NkdpQmVBTjREamdPWC93enU3aVppeHQ2QkN3czNNZkdQUGpQM1ozaVh5WmNvSDhuV0F1cm9SNGtyREEwQTFDTEdJWldrUTRHYWtkZDBXR3diN0ZHREZ4NnYyRENNTVRKcXc2cmh2VU1XTVBTSDJETXg5Zm5ETk5hZzBqM0tjdmowWGszeVk3NjBxM2Q3c3M0OGJzK2xjSXAzOEF1emlVZUloVm1tajJmRTNnaXhKanZIZzR3MTBtQzBVTlBSM0I0QS9kQWo4NnlQNVpBSklLSVM0ZUFFcFVRdmlmSVAvUkFaOGlTdkFFOUZtdHVuSUdIREh3RUhpb0ZrKzRkS0Q3SktmODFYREo0RWpEZC9MM0ZJa0J0b0tUQTFBZytrQ0x5b080WkZWNDJqZWFQckQwRXQzVUhGM3ZJbWVPSGVQOWxBZTM5NHg5aXVLRERBZFJkSHBXenliTTdGMUg4dldaKzRSZlJXVHNhdElTK1NOVlJvQjNLb3RUSmxka1gvWkZxZnliYUhpREZWZ3lRR0tCYnY4THRZWFBvYjFTZ25ydFJMV3k1S2NHL20yRm9ZaFdWWldiUXZvYXZyTStyNkdNK3VKaGh0Y2F6Q1h1ZDhWY2pYWkZTek95YSt5enNtdnNzN0pyN3JMckhlMDkweUNPNTRpekhwZGdTa3VTZktHbnN4YzYycnRVc256bWZWejdWcG1YV1dGM1UwOC9aOC92aE9OaXVkdytYQy8zQlBSNUR4Z29tSVJ0Uk9MaDZMai9iYnRYbll3eHUrNEZzWFBSSXkwVFVNeXlGdHBuYWpoZnptSWFwaWlkYTFDL3lJVkh3N3IrbHBycCszRmdPZ1ZURGtsb2pzRW4vOEFBQUFBU1VWT1JLNUNZSUk9Igp9Cg=="/>
    </extobj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ZzZ1hHSmhjbnQ2ZlFwY1hRPT0iLAogICAiTGF0ZXhJbWdCYXNlNjQiIDogImlWQk9SdzBLR2dvQUFBQU5TVWhFVWdBQUFDWUFBQUF5QkFNQUFBRENWTFFRQUFBQU1GQk1WRVgvLy84QUFBQUFBQUFBQUFBQUFBQUFBQUFBQUFBQUFBQUFBQUFBQUFBQUFBQUFBQUFBQUFBQUFBQUFBQUFBQUFBdjNhQjdBQUFBRDNSU1RsTUFSS3NpbVdaVXU5MkpFTzh5ZHMwRDdQN3ZBQUFBQ1hCSVdYTUFBQTdFQUFBT3hBR1ZLdzRiQUFBQlpVbEVRVlFvRmRXU1BVN0RRQkNGeHpMNXM1eUlqb0xDdmdIMEtRSlNFSFNtb3d3ZGJYcUVndWdRaGJrQkxxa1FpQUloSWV5U0xwRTRBS1NGZ244d011R3gzdGxkeFVvdXdCVGVOOS9PYW5hZWw0aklRaUZlQlpySzdIWWhWdks2L3hwYjRYNGs3MjVmNmhIbWhRdFhNcWwrS0ZhWHhpUjVkclNiZjBWMEpEc1h5a0tTQXlKWEltU0xSUDBSSTZvQ2U2c2hjRVoxZEJXN3c0REkyUUJTcEFvUkhxU3kxbUs4S1ZiT0lxMTBCNnJwSzVIM29qYkptVlhLeGFabVp1MmJBd2E1V0RkYUMyK3l6SnBTMXZuVUI4eGFoMjV2RUFYbWJvWlZzc1JvTFo1eTk0cHhra1pGSUl3SzJacHhmdncxbmtsdGgvNEVhNzVyVkJLT3kzRGpKYVdvOWF4VVV6NTFtUVQzek96WVowRmtheC9HbWpZeTNuWENyaTZqbnZybERSeWtPNUhFTnpqbDdRQlpqTjlia2N4QitWWENLTElYZ0l2Mk52RE5aZjE4K2hsK1JmQ1o4ZlNpVUlTYXVzWVBveUxaSVplMWZuanRDVGhrU2Q2QVJmbnhlbG1oUDNkdHRXQVNPeGZZQUFBQUFFbEZUa1N1UW1DQyIKfQo="/>
    </extobj>
    <extobj name="334E55B0-647D-440b-865C-3EC943EB4CBC-3">
      <extobjdata type="334E55B0-647D-440b-865C-3EC943EB4CBC" data="ewogICAiSW1nU2V0dGluZ0pzb24iIDogIntcImRwaVwiOlwiNjAwXCIsXCJmb3JtYXRcIjpcIlBOR1wiLFwidHJhbnNwYXJlbnRcIjp0cnVlLFwiYXV0b1wiOmZhbHNlfSIsCiAgICJMYXRleCIgOiAiWEZzZ1hHSmhjbnQ2ZlY5N1UxOTdlSGw5ZlNCY1hRPT0iLAogICAiTGF0ZXhJbWdCYXNlNjQiIDogImlWQk9SdzBLR2dvQUFBQU5TVWhFVWdBQUFJb0FBQUJPQkFNQUFBQU4wSlAxQUFBQU1GQk1WRVgvLy84QUFBQUFBQUFBQUFBQUFBQUFBQUFBQUFBQUFBQUFBQUFBQUFBQUFBQUFBQUFBQUFBQUFBQUFBQUFBQUFBdjNhQjdBQUFBRDNSU1RsTUFSS3NpbVdaVXU5MkpFTzh5ZHMwRDdQN3ZBQUFBQ1hCSVdYTUFBQTdFQUFBT3hBR1ZLdzRiQUFBRXJVbEVRVlJZQ2UxWFRXZ2tWUkIrTTUzcHlYUTYyY0FlMXA5REFvSXMvakM1ZURHSEdXRVhBd3F6NEdIUlMrWVdVREM1Q0VMUUNiS1hYUSs5RnlHc3VPbVRDTXJHZFpXZ3ErazVlSWlnZFBEdk9oRVVRWVdKNitwMGRzelUxbnV2Ky8xMHBuczZqZUJsMzZHN2ZyNnFxYTVYVmU4TklZUVVRRnUzVUpSai9UZGVqRFBhT3BzamtIc205ekx3djJWZ3libm9zaDgzUHMwZnc0UFlqNTh6OC9HL2MzdVpaRTNkcHZZYmEvU1pheTB5THpmUXRnRHRYQjdReUdaT29EOUhpSCtZMXdrWkIzamphUWZnT3BtRWxkeGVPckJMaUhVZUlJQWd0eE1DdnpIYndvSUhmK1gyWXZiZDBOYk1uMXRTRVNVeTg2Y2V5bGV2d3ZaVEtESS8wK1hET0dzNmxOclFWUFhXMndBM0FUNGhaR1pmbFkrZ2ZSRVVBM2JnbHpsaUxjR2VBWHNqTEJXMURlY1VqbHlEUHhpN001aUh5Nm9pblo3UlFqRzhzQUF0cktUb205TWRVRzFCRDJWZXNEVUFkN1I1aUZqOFI0TTZCeEU3Qm9PSUhQbWUxTU91d0Zwa1lzUHRpQno1YnVpMVVsTjJIZlFvVTF5VisyMU51d0dTZGU1SU9wM3EwdW1pTEUvcHkrNmFva2dqcndXdXBqYlU3dTdXTlYwaVl6bThyUVVBN3pTQ0prNVQwbW5VZTcyWTFnUWx1NTRiMHc1bkRXYzJwc0FoS3Z2NDY1Z3lnWjBYQlZIYTVSQUxCMTg3QVowZ3RyMTZwS250aDFRTG9QZGNKTTMwbnBmWHlzWmVhT0hUYytHakZ6TFpNNURoelVaZ1E3UmdoWG9CdVBCaXBCcjFWalpvcWkvQURlNEdmaEtTVk1KeVZvUytGYzRVRkpnNFZ0aVNXZ0ViUWt6Qm04RnJMbFBzd0ljU1VGam5YcktOaFFiMFBSaDhoK2FuWWtQdGlVZVpuN3IwbkVpVjROQTFxZ0JiWjFZQnhHUUs0ZTgrZzM2eW5IUSs3Y014SGp6TUh2bXhsNDY2UG9KQkFlOUREQVpYdkpzb3ZwVmxYbGI2THNXV21aZkxsSXl0Q2JXN1l6ckIxdjdsWkF2ZHlOSjRRT2p4TXFMTUNDbldxWmxkenB1L3N4T1pNeVZaTnZTS3BGdGs1c3JLdUxiVXFaZlpBd1ZPaEo5SmFlTVk1d2pGeStVckpXSkNkTVNjOTdhYXhENGRQTXVCeGtKd2hWR2xwclJVcVk0U1N6SHFpdnVDZHhvRHQzcngyN0R2bHovZTRQdGJWYktvZW1rcGVka01CN0FadERIVHZ4NFMyOW1uV0xQbmpyRXF0U0RCQzhpeFJhb0Q3dCtucDBRWDd5QVR2Q1hlWDhPS3A4MWJBaVZ5am1WUDNGdzNZa3R3ZzVNM3FhaUxpazMraWRVMjNuQlhVRllFRmh0SEtVOHN0TDJJWFE0dmpDWUxtM2JEMkhhYktwSHkyY2RPSk55UnNSMTZMa1VTVW9sMnFQQUljb1pzZXVzeFFxcHNNdGJFbEdVVzRuRUNIb1l2WE1vV25HQk9pSStrZ0ZkU0IxU0lSUHM5c2dPOUgwOStjTDhEZFNtT3A2REUwOXlTczFyRmtzNGxRbDVtVFE0UGFRbzlCVk04ZStxR3F1aDFHdUkzcDczZzU2WXFKa1JQd1NiOSs0QTFwRjBxZFlPaEhFOUJzY21WUHR1K1NiZ3pGRHRVYUt6VzZkeWp1czQ1amxoa1ZUVWxMNEJjblBZY3gxUmFiSGhhZlpjRGw1blBaWDBEMG53UXJOaDlyUGdBUWVXb3gydjBpN0RPbSttV3F2WkVNRTA2cjZPZDdkQ2MwbFdrUmR0UnVvV0wwNTRsT0h2MWx0VzkvWHozdW9DMWdyZldEeHhzaGV6clMyZHJtcGlyL1Zla2liM2dYWGhTTm9WVUhKdEttZ3ZIYzFRK3prWVBjVjNzVDZQVTEvOCtETUdsaXhaaEZnRmRjYkZNUnlkcHE3U04yRzRuSWJMSU94aUYzVDNJQWszQmxIcy9mTy8wMmltSVRLb2xaL3Z4T1lhOEM3dWRJeWo5RWc1OEFBQUFBRWxGVGtTdVFtQ0MiCn0K"/>
    </extobj>
  </extobjs>
</s:customData>
</file>

<file path=customXml/itemProps1.xml><?xml version="1.0" encoding="utf-8"?>
<ds:datastoreItem xmlns:ds="http://schemas.openxmlformats.org/officeDocument/2006/customXml" ds:itemID="{6A3F7E63-28D4-453E-B334-56E05419FB8D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1077</TotalTime>
  <Words>2459</Words>
  <Application>Microsoft Office PowerPoint</Application>
  <PresentationFormat>全屏显示(4:3)</PresentationFormat>
  <Paragraphs>562</Paragraphs>
  <Slides>59</Slides>
  <Notes>58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85" baseType="lpstr">
      <vt:lpstr>Songti SC</vt:lpstr>
      <vt:lpstr>Songti SC Bold</vt:lpstr>
      <vt:lpstr>Songti SC Regular</vt:lpstr>
      <vt:lpstr>Times New Roman Regular</vt:lpstr>
      <vt:lpstr>等线</vt:lpstr>
      <vt:lpstr>SimHei</vt:lpstr>
      <vt:lpstr>SimHei</vt:lpstr>
      <vt:lpstr>华光标题宋_CNKI</vt:lpstr>
      <vt:lpstr>华文细黑</vt:lpstr>
      <vt:lpstr>宋体</vt:lpstr>
      <vt:lpstr>Arial</vt:lpstr>
      <vt:lpstr>Bell MT</vt:lpstr>
      <vt:lpstr>Calibri</vt:lpstr>
      <vt:lpstr>Calibri Light</vt:lpstr>
      <vt:lpstr>Cambria Math</vt:lpstr>
      <vt:lpstr>Centaur</vt:lpstr>
      <vt:lpstr>Garamond</vt:lpstr>
      <vt:lpstr>Times New Roman</vt:lpstr>
      <vt:lpstr>Times New Roman Bold</vt:lpstr>
      <vt:lpstr>Times New Roman Italic</vt:lpstr>
      <vt:lpstr>Wingdings</vt:lpstr>
      <vt:lpstr>Wingdings 2</vt:lpstr>
      <vt:lpstr>Office 主题​​</vt:lpstr>
      <vt:lpstr>1_BriansTemplate</vt:lpstr>
      <vt:lpstr>Formula</vt:lpstr>
      <vt:lpstr>Equation.Ribbit</vt:lpstr>
      <vt:lpstr>数字图像处理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Example: action of filters on a real image</vt:lpstr>
      <vt:lpstr>Example: action of filters on a real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Yoyo Liu</dc:creator>
  <cp:lastModifiedBy>Yaoh Liu</cp:lastModifiedBy>
  <cp:revision>1201</cp:revision>
  <dcterms:created xsi:type="dcterms:W3CDTF">2021-04-08T07:04:18Z</dcterms:created>
  <dcterms:modified xsi:type="dcterms:W3CDTF">2025-03-17T05:17:15Z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